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8" r:id="rId2"/>
    <p:sldId id="341" r:id="rId3"/>
    <p:sldId id="393" r:id="rId4"/>
    <p:sldId id="394" r:id="rId5"/>
    <p:sldId id="378" r:id="rId6"/>
    <p:sldId id="395" r:id="rId7"/>
    <p:sldId id="397" r:id="rId8"/>
    <p:sldId id="398" r:id="rId9"/>
    <p:sldId id="399" r:id="rId10"/>
    <p:sldId id="266" r:id="rId11"/>
    <p:sldId id="390" r:id="rId12"/>
    <p:sldId id="345" r:id="rId13"/>
    <p:sldId id="346" r:id="rId14"/>
    <p:sldId id="387" r:id="rId15"/>
    <p:sldId id="388" r:id="rId16"/>
    <p:sldId id="391" r:id="rId17"/>
    <p:sldId id="279"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5844EF1-17F9-4E0B-A962-97C707A4D353}">
          <p14:sldIdLst>
            <p14:sldId id="258"/>
            <p14:sldId id="341"/>
            <p14:sldId id="393"/>
            <p14:sldId id="394"/>
            <p14:sldId id="378"/>
            <p14:sldId id="395"/>
            <p14:sldId id="397"/>
            <p14:sldId id="398"/>
            <p14:sldId id="399"/>
            <p14:sldId id="266"/>
            <p14:sldId id="390"/>
            <p14:sldId id="345"/>
            <p14:sldId id="346"/>
            <p14:sldId id="387"/>
            <p14:sldId id="388"/>
            <p14:sldId id="391"/>
            <p14:sldId id="27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77836" autoAdjust="0"/>
  </p:normalViewPr>
  <p:slideViewPr>
    <p:cSldViewPr snapToGrid="0">
      <p:cViewPr varScale="1">
        <p:scale>
          <a:sx n="61" d="100"/>
          <a:sy n="61" d="100"/>
        </p:scale>
        <p:origin x="1026" y="3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584" units="cm"/>
          <inkml:channel name="Y" type="integer" max="1600" units="cm"/>
          <inkml:channel name="T" type="integer" max="2.14748E9" units="dev"/>
        </inkml:traceFormat>
        <inkml:channelProperties>
          <inkml:channelProperty channel="X" name="resolution" value="125.31468" units="1/cm"/>
          <inkml:channelProperty channel="Y" name="resolution" value="89.38548" units="1/cm"/>
          <inkml:channelProperty channel="T" name="resolution" value="1" units="1/dev"/>
        </inkml:channelProperties>
      </inkml:inkSource>
      <inkml:timestamp xml:id="ts0" timeString="2021-06-08T12:23:14.099"/>
    </inkml:context>
    <inkml:brush xml:id="br0">
      <inkml:brushProperty name="width" value="0.05292" units="cm"/>
      <inkml:brushProperty name="height" value="0.05292" units="cm"/>
      <inkml:brushProperty name="color" value="#FF0000"/>
    </inkml:brush>
  </inkml:definitions>
  <inkml:trace contextRef="#ctx0" brushRef="#br0">28820 10073 0,'-22'21'16,"1"0"-16,0 22 0,-22-21 0,21-1 16,1 1-16,-1 42 0,1-42 0,-22 21 15,21 21-15,1 1 0,-22-22 16,21 21-16,1-43 0,-1 44 0,-21-22 0,43 0 16,-21 0-16,21-22 0,-22 1 15,22 21-15,-21 0 0,-22 21 16,22 0-16,21-42 0,0-1 15,-22 1-15,22-1 0,0 1 0,0 42 16,0-42-16,0 21 0,0 21 0,0-42 16,0 21-16,0-22 0,0 22 0,0 0 15,0-22-15,0 1 0,0-1 16,0 22-16,0-21 0,0-1 0,0 1 0,0-1 16,0 1-16,0 42 0,22-42 15,-22 21-15,21-22 0,22 43 0,-22-42 16,1 42-16,-1-42 0,1 21 15,-1-22-15,22 1 63,-21 21-47,-1-22-16,1 1 15,-1-1-15,1 1 0,-1-1 16,22 1-16,-21-22 15,-1 43-15,1-22 0,-1 1 16,1-1-16,-1 0 0,43 1 0,1 21 16,-22-22-16,21 1 0,1 21 0,-1-22 15,-21 22-15,21-21 0,1-1 0,-22 22 16,21-21-16,1-1 0,-1 22 0,-21-21 16,21 20-16,1-42 0,-22 22 15,21-1-15,44 22 0,-65-43 0,21 0 16,22 22-16,-22-22 0,-21 0 0,22 0 15,21 0-15,0 0 0,-22 0 0,22 0 16,0 0-16,-22 0 0,1 0 0,-22 0 16,21 0-16,-21 0 0,21 0 0,-42 0 15,-1 0-15,1 0 0,-1 0 0,1 0 16,21-22-16,-22 22 0,22 0 16,-21-21-16,42-1 0,0-21 15,-42 22-15,-1 0 0,22-1 16,-21-21-16,21 22 0,-22-1 15,1 1-15,-1-1 0,1-42 0,-1 42 16,22 1-16,-21-22 0,-1 21 0,1-42 16,42 0-16,-43 42 0,1-21 0,21 0 15,0 0-15,-22 22 0,1-1 0,-1-21 16,22 0-16,-21-21 0,-1 42 0,-21-21 16,22 0-16,-22 22 0,0-22 0,0 22 15,0-1-15,0 1 0,0-44 0,0 44 16,0-22-16,0 0 0,0 0 15,0-22-15,0 44 0,0-1 0,0 1 16,0-22-16,0 0 0,0 22 0,0-22 16,0 21-16,0-42 0,0 21 15,0-22-15,-22 1 0,22 42 16,-43 1-16,22 0 16,-1-1-1,1 1 1,-1-1-16,22-21 15,-21 22 1,-1-1-16,-21 1 0,22 21 16,-1 0-16,-21-22 0,22 22 15,-22 0-15,22 0 0,-1 0 16,1 0-16,-1-21 16,1 21-16,-1 0 0,-42-43 15,42 43-15,-42-22 0,42 22 0,-21 0 16,-21 0-16,-22 0 0,22 0 0,-22 0 15,64-21-15,1 21 0,-1 0 0,1 0 16,-1 0-16,-21 0 0,22 0 0,0 0 16,-1 0-16,1 0 0,-1 0 0,1 0 15,-22 0-15,21 0 0,-21 0 0,22-22 16,-1 22-16,-21 0 0,-21-21 0,21 21 16,22 0-16,-22-43 0,21 43 15,-21 0-15,0-22 0,22 22 16,-1 0-16,1 0 0,-22-21 15,21-1 1,1 22-16,-1-21 0,-21-22 16,0 43-16,1-21 15,20 21-15,1 0 0,-22 0 16,21-22-16,1 22 47,-1 0-47,1 0 15,-1 0-15,1-21 0,-22 21 0,21 0 16,1 0-16,-22 0 0,-22-43 0,44 43 16,-65-22-16,65 22 15,-1 0-15,1 0 0,-22 0 0,21 0 16,1 0 0,-1-21-16,1-1 15,-1 22 1,1 0-16,-1 0 0,-21 0 0,22-21 15,0 21 1,-1 0 0,1 0-1,-1 0 1,1 0-16,-22 0 0,21 0 0,1 0 16,-1 0-16,1 0 0,-1 0 15,1 0-15,-22 0 0,21 0 16,1 0-16,-1 0 15,1 0-15,-1 0 16,-42 0-16,43 0 16</inkml:trace>
  <inkml:trace contextRef="#ctx0" brushRef="#br0" timeOffset="3259.2">3672 12993 0,'-21'0'0,"-1"0"0,1 0 16,-1 0-16,1 0 0,-1 0 0,-21 0 16,22 0-16,0 0 0,-1 0 0,1 0 15,-22 0-15,0 0 0,21 0 0,1 0 16,-22 0-16,21 0 0,-21 0 0,22 0 16,-1 0-16,-21 0 0,22 0 15,-43 0-15,21 0 16,-22 0-16,44 0 0,-1 0 15,1 0-15,-22 0 0,21 0 0,1 0 16,-1 0-16,1 0 0,-1 0 0,1 0 16,-1 0-16,-20 0 15,20 0 1,1 0-16,-1 22 0,1-22 16,-1 43-16,1-22 15,-22-21-15,21 22 0,-21-1 16,-21 1-16,42 21 15,1-22-15,-1 1 16,1-1-16,-22 1 16,22-1-16,-1 1 0,1 20 15,21-20-15,-22-1 0,1 1 0,21-1 16,-43 44-16,21-44 0,22 1 0,-21 21 16,-1 21-16,22-42 0,0-1 15,0 22-15,0 0 0,0-21 0,0 42 16,0-43-16,0 1 0,0-1 0,0 22 15,0-21-15,0 42 0,0-42 0,0-1 16,0 1-16,0-1 0,22 22 0,-1 0 16,-21-21-16,22-1 0,-22 22 15,21-22-15,22 1 16,-21-1-16,-1 1 0,1-1 16,-1 1-1,0-1-15,1-21 0,21 43 0,0-43 16,21 22-16,-42-22 0,-1 0 15,44 21-15,-22-21 0,21 43 0,-21-43 16,21 0-16,1 22 0,-22-22 0,21 0 16,1 21-16,-22-21 0,21 0 0,22 43 15,-22-43-15,-21 0 0,22 22 0,-1 20 16,-21-42-16,22 0 0,-23 22 0,23-22 16,-1 0-16,-21 0 0,22 21 0,21-21 15,21 43-15,-21-43 0,0 22 0,0-22 16,43 0-16,-1 0 0,-20 43 0,21-43 15,-43 0-15,-1 0 0,23 0 0,-65 0 16,21 0-16,-21 0 0,22 0 0,-22 0 16,-1 0-16,-20 0 15,21 0-15,-22 0 0,44 0 16,-44 0-16,22 0 0,22 0 16,21 0-16,-1 0 0,23 0 0,-22-22 0,0 1 15,21 21-15,-64-43 0,21 21 0,1 22 16,-22-21-16,21-22 0,-42 43 31,-1-21-31,44-1 16,-44 22-16,43-21 15,-21 21-15,-21-43 0,42 43 0,-21-22 0,22 1 16,-44 21-16,1-22 0,42-21 0,-42 22 16,-1 21-16,0-22 0,44 1 15,-44-1 1,1 1-16,-1-22 15,1 21-15,42 1 0,1-1 16,-22-20-16,0 20 0,-22 1 16,1-1-16,-1 1 0,0-1 15,1-21-15,-22 22 0,21-1 16,-21 1-16,0-1 0,0 1 0,0-1 16,22 1-16,-22-22 0,0 21 15,0 1-15,43-22 0,-43 0 0,0 22 16,0-1-16,0 1 0,0-1 0,0-42 15,0 42-15,0 1 0,0-22 0,0 21 16,0-42-16,0 42 0,0 1 0,0-22 16,0 0-16,-43 0 0,21 22 15,1-1-15,-1-21 0,1 22 16,0-1 0,-1 1-16,-21-1 15,22 22-15,-1 0 16,1 0-16,-44-21 0,44 21 15,-65-43-15,64 43 0,1-22 0,-1 22 16,1-21-16,-1 21 0,-63-22 0,63 22 16,-42 0-16,21 0 0,-65-43 0,87 43 15,-22 0-15,-21 0 0,-1-21 0,44 21 16,-22 0-16,-22 0 0,22 0 0,-21 0 16,-22-22-16,-21-20 0,85 42 15,1 0-15,-1 0 0,-21 0 16,0 0-16,0 0 0,-21 0 0,42 0 15,-21 0-15,22 0 0,-43 0 0,21 0 16,21 0-16,1 0 0,-44 0 0,44 0 16,-1 0-16,-42 0 0,42 0 0,1 0 15,-22 0-15,21 0 0,-20 0 0,-1 0 16,21 0-16,1 0 0,-1 0 16,-42 0-16,42 0 0,1 0 0,-1 0 0,-42 0 15,21 0-15,21 0 0,1 0 16,-22 0-16,22 0 0,-22 0 0,21 0 15,1 0-15,-22 0 0,21 0 0,-21 0 16,22 0-16,-1 0 0,-42 0 16,21 0-16,0 0 0,0 0 15,0 0-15,-21 0 16,42 0-16,1 0 0,-1 0 0,-21 0 16,22 0-16,-1 0 0,1 0 0,-1 0 15,1 0-15,-1 0 0,-21 0 16,22 0-16,0 0 0,-1 0 0,-21 0 15,0 0-15,22 0 0,-22 0 0,21 0 16,-42 0-16,42 0 0,1 0 0,-22 21 16,0-21-16,21 0 0,1 0 15,0 0-15,-1 43 0,1-43 16,-1 0 0,-21 0-1,22 0-15,-1 0 0,-21 21 0,-21-21 16,-1 22-16,44-22 15,-22 21-15,22-21 0,-22 0 16,21 43-16</inkml:trace>
  <inkml:trace contextRef="#ctx0" brushRef="#br0" timeOffset="10413.71">0 13187 0,'0'-22'0,"21"22"32,1 0-17,-1 0-15,1 0 16,-1 0-16,1 0 0,-1 0 16,1 0-1,21 0 1,-22 0-16,1 0 15,-1 0-15,1 0 0,-1 0 16,1 0-16,21 0 16,-22 0-16,1 0 15,-1 0-15,0 0 16,1 0-16,-1 0 16,44 0-16,-44 0 15,1 0-15,-1 0 0,1 0 16,21 0-16,-22 0 0,1 0 15,-1 0-15,22 0 0,-21 0 16,20 0 0,-20-21-16,-1 21 0,1-43 0,-1 43 0,44-22 15,-44 1-15,1 21 16,21-22-16,21-21 0,-42 43 16,-1 0-16,44 0 0,-1-21 0,-21 21 15,21-22-15,-21 22 16,22-43-16,-44 22 0,1 21 15,21-21-15,-22-1 16,1 1-16,-1-1 16,1 22-16,42 0 15,-43-21-15,22-22 0,-21 43 16,42-22-16,-42 22 16,-1-21-16,1 21 0,-1-22 15,22 1 1,-21 21-1,-1-43-15,1 43 0,-1-22 16,43 1-16,-42 21 16,-1 0-1,1-22-15,-1 1 47,1 21 109,-1 0-140,22 0 31,-21 0-47,-1 0 109,1-22-93,-1 1 0,1-22-1,-1 22 16</inkml:trace>
  <inkml:trace contextRef="#ctx0" brushRef="#br0" timeOffset="13034.85">21 13874 0,'22'0'79,"-1"0"-79,1 0 0,-1 0 15,44 0-15,-22 0 0,-22 0 16,22 0-16,0 0 0,-21 0 0,-1 0 15,1 0-15,21 0 0,-22 0 16,0 0-16,1 0 0,-1 0 0,1 0 16,-1 0-16,22 0 15,-21 0-15,-1 0 0,1-43 16,-1 43-16,1-21 0,42 21 16,-42 0-16,-1-22 0,1 22 15,-1-21-15,0 21 0,1-22 0,21 22 0,-22 0 16,1-21-16,-1 21 0,1-22 15,-1 22-15,1 0 16,21-43-16,-22 43 16,1-21-16,-1-1 0,1 22 15,42-21-15,-42 21 0,-1-22 16,22 22-16,-22-21 0,22 21 0,0-43 16,-21 21-16,-1 22 0,22 0 15,-21-21-15,-1-1 16,1 22-1,-1-21-15,1-1 0,-1 1 16,1 21-16,21-43 0,-22 43 0,0-21 16,1 21-16,-1-22 0,1 22 0,42-21 15,-42-1-15,-1 22 0,1-21 0,-1 21 16,22-43-16,-21 21 0,-1 1 16,1-1-16,-1 1 15,1 21 1,-1-22-16,0 22 15,22-21-15,-21 21 16,-1-22 0,1-21-1,-1 22 1,1 21 0,-1-22-16,22 22 0,-21-21 15,21-1 1,-22 22-1,22 0 1,-21-21 0,-1 21-16,1-43 15,-1 22-15,0-1 16,1 1 15,-1-1-15,22 22 15,-21-21-31,-1-1 16,1-21 31</inkml:trace>
  <inkml:trace contextRef="#ctx0" brushRef="#br0" timeOffset="32242.46">3157 11920 0,'-22'0'16,"1"0"-16,-1 0 15,1 0-15,-22 0 31,22 0-15,-1 0 0,1 0-1,-1 21 1,1 0-16,-1 1 16,-21 21-1,22-43 1,-1 21-16,1 1 15,-1-1 1,1 1 0,-1-1 15,22 1 110,0 21-126,0-22-15,0 1 16,0-1-16,0 1 15,0-1-15,0 1 16,0-1-16,0 22 0,0-21 16,0-1-1,0 0-15,0 1 0,0-1 32,0 1-17,22 21-15,-1-22 16,1 1-16,-1-1 15,1 1-15,21-22 0,-22 21 16,1-21-16,-1 0 16,1 22-16,-1-22 15,1 0-15,21 0 0,-22 43 0,0-43 16,1 0-16,-1 0 0,1 0 16,42 0-16,-21 21 0,0-21 0,0 0 15,22 0-15,-22 0 0,-22 0 0,43 0 16,-21 0-16,-21 0 0,-1 0 0,44 0 15,-44 0-15,1 0 0,-1 0 16,1 0 0,21 0-1,-22 0-15,1 0 0,-1 0 16,1 0-16,42 0 0,-21 0 0,21 0 16,-21 0-16,22 0 0,-22 0 0,21 22 15,1-22-15,-23 0 0,-20 0 16,-1 0-16,44 0 0,-44 0 15,1 0-15,-1 0 0,1 0 16,21 0 0,-22 0-1,1 0-15,-1 0 0,1 0 0,42 0 16,-43 21 0,173-21-16,-108 0 15,0 0-15,-22 0 0,-43 0 16,1 0-16,-1 0 47,1 0-32,-1 0-15,1 0 0,21 0 16,-22 0-16,1 0 16,-1 0 30,1 0-30,-1 0 0,1 0 31,21 0-32,-22 0-15,1 0 16,20 0-16,-20 0 15,21 0 1,-22-21 31,1-1-31,-22 1-1,21-1 1,-21 1-1,0-22-15,0 21 16,0 1-16,0-1 16,0 1-1,0-1 1,0 1-16,-21-22 16,-1 21-1,-21 1-15,22 0 16,-1-1-16,1 1 0,0-1 15,-1 22-15,-42-43 0,-1 22 16,44-1 0,-1 1-1,-21-1-15,22 22 16,-22 0-16,21-43 0,1 43 16,-1 0-16,-20-21 0,-23-1 15,44 22-15,-44-43 0,44 43 16,-44-21-16,44 21 0,-1 0 15,1 0-15,-1 0 16,1 0-16,-1 0 16,1 0-16,-22 0 15,22 0-15,-1-22 0,1 22 16,-1 0-16,1 0 0,-1 0 0,-21 0 16,0 0-16,22 0 0,-44 0 15,44 0-15,-1 0 16,1 0-16,-1-21 0,1 21 15,0 0 1,-22 0-16,0 0 0,21-22 0,1 22 16,-1 0-16,1 0 0,-22 0 15,21 0-15,1 0 0,-1 0 0,1 0 16,-1 0-16,1 0 16,-22 0-16,21-21 0,1 21 15,0 0-15,-1 0 0,1 0 16,-1 0-16,-21 0 0,22 0 0,-1 0 15,1 0-15,-1 0 0,1 0 0,-44 0 16,44 0-16,-22 0 0,21 0 16,-42 0-16,43 0 15,-1 0-15,1 0 0,-1 0 0,1 0 16,-22 0-16,21 0 0,1 0 16,-1 0-16,1 0 0,-44 0 0,44 0 15,-1 0-15,1 0 0,-1 0 16,1 0-16,0 0 0,-22 0 15,21 0-15,1 0 0,-1 0 0,1 0 16,-1 0-16,1 0 16,-1 0-16,-21 0 0,22 0 0,-1 0 15,1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2021/6/7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extLst>
      <p:ext uri="{BB962C8B-B14F-4D97-AF65-F5344CB8AC3E}">
        <p14:creationId xmlns:p14="http://schemas.microsoft.com/office/powerpoint/2010/main" val="305060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Code : https://github.com/ GT-SALT/Structure-Aware-BART</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299252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261375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1742117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14</a:t>
            </a:fld>
            <a:endParaRPr lang="zh-CN" altLang="en-US"/>
          </a:p>
        </p:txBody>
      </p:sp>
    </p:spTree>
    <p:extLst>
      <p:ext uri="{BB962C8B-B14F-4D97-AF65-F5344CB8AC3E}">
        <p14:creationId xmlns:p14="http://schemas.microsoft.com/office/powerpoint/2010/main" val="1304564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15</a:t>
            </a:fld>
            <a:endParaRPr lang="zh-CN" altLang="en-US"/>
          </a:p>
        </p:txBody>
      </p:sp>
    </p:spTree>
    <p:extLst>
      <p:ext uri="{BB962C8B-B14F-4D97-AF65-F5344CB8AC3E}">
        <p14:creationId xmlns:p14="http://schemas.microsoft.com/office/powerpoint/2010/main" val="216221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16</a:t>
            </a:fld>
            <a:endParaRPr lang="zh-CN" altLang="en-US"/>
          </a:p>
        </p:txBody>
      </p:sp>
    </p:spTree>
    <p:extLst>
      <p:ext uri="{BB962C8B-B14F-4D97-AF65-F5344CB8AC3E}">
        <p14:creationId xmlns:p14="http://schemas.microsoft.com/office/powerpoint/2010/main" val="162731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extLst>
      <p:ext uri="{BB962C8B-B14F-4D97-AF65-F5344CB8AC3E}">
        <p14:creationId xmlns:p14="http://schemas.microsoft.com/office/powerpoint/2010/main" val="247978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353340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更适合生成任务</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12475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输入是一段对话，</a:t>
            </a:r>
            <a:r>
              <a:rPr lang="en-US" altLang="zh-CN" dirty="0" err="1"/>
              <a:t>Uttr</a:t>
            </a:r>
            <a:r>
              <a:rPr lang="en-US" altLang="zh-CN" dirty="0"/>
              <a:t> n </a:t>
            </a:r>
            <a:r>
              <a:rPr lang="zh-CN" altLang="en-US" dirty="0"/>
              <a:t>代表一个句子</a:t>
            </a:r>
            <a:endParaRPr lang="en-US" altLang="zh-CN" dirty="0"/>
          </a:p>
          <a:p>
            <a:r>
              <a:rPr lang="zh-CN" altLang="en-US" dirty="0"/>
              <a:t>构造</a:t>
            </a:r>
            <a:r>
              <a:rPr lang="en-US" altLang="zh-CN" dirty="0"/>
              <a:t>Action Graph</a:t>
            </a:r>
            <a:r>
              <a:rPr lang="zh-CN" altLang="en-US" dirty="0"/>
              <a:t>，首先将第一视角的句子形式转化为第三视角的，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转化规则是将句子中的人称代词或者指示代词替换为具体的人名或物品名</a:t>
            </a:r>
            <a:r>
              <a:rPr lang="en-US" altLang="zh-CN" dirty="0"/>
              <a:t>(</a:t>
            </a:r>
            <a:r>
              <a:rPr lang="en-US" altLang="zh-CN" b="1" dirty="0"/>
              <a:t>stanford </a:t>
            </a:r>
            <a:r>
              <a:rPr lang="en-US" altLang="zh-CN" b="1" dirty="0" err="1"/>
              <a:t>CoreNLP</a:t>
            </a:r>
            <a:r>
              <a:rPr lang="en-US" altLang="zh-CN" b="1" dirty="0"/>
              <a:t> coreference</a:t>
            </a:r>
            <a:r>
              <a:rPr lang="zh-CN" altLang="en-US" b="1" dirty="0"/>
              <a:t>来实现</a:t>
            </a:r>
            <a:r>
              <a:rPr lang="en-US" altLang="zh-CN" dirty="0"/>
              <a:t>)</a:t>
            </a:r>
          </a:p>
          <a:p>
            <a:r>
              <a:rPr lang="zh-CN" altLang="en-US" dirty="0"/>
              <a:t>节点是人名或物品名</a:t>
            </a:r>
            <a:r>
              <a:rPr lang="en-US" altLang="zh-CN" dirty="0"/>
              <a:t>d</a:t>
            </a:r>
          </a:p>
          <a:p>
            <a:r>
              <a:rPr lang="en-US" altLang="zh-CN" dirty="0"/>
              <a:t>https://qa.1r1g.com/sf/ask/2112749691/</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343842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Comment (19.3%), Clarification Question (15.2%), Elaboration (2.3%), Acknowledgement(8.4%), Continuation (10.1%), Explanation (2.8%), Conditional (0.2 %), Question Answer Pair (21.5%), Alternation (0.3%), Q-</a:t>
            </a:r>
            <a:r>
              <a:rPr lang="en-US" altLang="zh-CN" dirty="0" err="1"/>
              <a:t>Elab</a:t>
            </a:r>
            <a:r>
              <a:rPr lang="en-US" altLang="zh-CN" dirty="0"/>
              <a:t> (2.5%), Result (5.5%), Background (0.4%), Narration (0.4%), Correction (0.4%), Parallel (0.9%), and Contrast (1.0%)</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5588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https://zhuanlan.zhihu.com/p/296331236</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9238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428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Teacher forcing</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DA67F-B4CA-4472-A62D-C6C405E2262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78866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2021/6/7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2021/6/7</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28.png"/><Relationship Id="rId10" Type="http://schemas.openxmlformats.org/officeDocument/2006/relationships/customXml" Target="../ink/ink1.xml"/><Relationship Id="rId4" Type="http://schemas.openxmlformats.org/officeDocument/2006/relationships/image" Target="../media/image37.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 y="1160497"/>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1" y="5894738"/>
            <a:ext cx="3969228"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Xinsheng</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Wang</a:t>
            </a:r>
          </a:p>
        </p:txBody>
      </p:sp>
      <p:sp>
        <p:nvSpPr>
          <p:cNvPr id="5" name="文本框 4"/>
          <p:cNvSpPr txBox="1"/>
          <p:nvPr/>
        </p:nvSpPr>
        <p:spPr>
          <a:xfrm>
            <a:off x="483135" y="1606287"/>
            <a:ext cx="11591653" cy="1077218"/>
          </a:xfrm>
          <a:prstGeom prst="rect">
            <a:avLst/>
          </a:prstGeom>
          <a:noFill/>
        </p:spPr>
        <p:txBody>
          <a:bodyPr wrap="square" rtlCol="0">
            <a:spAutoFit/>
            <a:scene3d>
              <a:camera prst="orthographicFront"/>
              <a:lightRig rig="threePt" dir="t"/>
            </a:scene3d>
          </a:bodyPr>
          <a:lstStyle/>
          <a:p>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Structure-Aware Abstractive Conversation Summarization</a:t>
            </a:r>
          </a:p>
          <a:p>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via Discourse and Action Graphs</a:t>
            </a:r>
          </a:p>
        </p:txBody>
      </p:sp>
      <p:sp>
        <p:nvSpPr>
          <p:cNvPr id="13" name="TextBox 12"/>
          <p:cNvSpPr txBox="1"/>
          <p:nvPr/>
        </p:nvSpPr>
        <p:spPr>
          <a:xfrm>
            <a:off x="9397365" y="4995225"/>
            <a:ext cx="2067697" cy="461665"/>
          </a:xfrm>
          <a:prstGeom prst="rect">
            <a:avLst/>
          </a:prstGeom>
          <a:noFill/>
        </p:spPr>
        <p:txBody>
          <a:bodyPr wrap="square" rtlCol="0">
            <a:spAutoFit/>
          </a:bodyPr>
          <a:lstStyle/>
          <a:p>
            <a:r>
              <a:rPr lang="en-US" altLang="zh-CN" sz="24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ACL_2021</a:t>
            </a:r>
            <a:endParaRPr lang="zh-CN" altLang="en-US" sz="2400" dirty="0"/>
          </a:p>
        </p:txBody>
      </p:sp>
      <p:sp>
        <p:nvSpPr>
          <p:cNvPr id="25" name="矩形 24">
            <a:extLst>
              <a:ext uri="{FF2B5EF4-FFF2-40B4-BE49-F238E27FC236}">
                <a16:creationId xmlns:a16="http://schemas.microsoft.com/office/drawing/2014/main" id="{97D0330E-048E-4797-85F8-F421D9E68E2A}"/>
              </a:ext>
            </a:extLst>
          </p:cNvPr>
          <p:cNvSpPr/>
          <p:nvPr/>
        </p:nvSpPr>
        <p:spPr>
          <a:xfrm>
            <a:off x="278309" y="3056244"/>
            <a:ext cx="11186753" cy="15662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err="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Jiaao</a:t>
            </a:r>
            <a:r>
              <a:rPr lang="en-US" altLang="zh-CN"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Chen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School of Interactive Computing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Georgia Institute of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jiaaochen@gatech.edu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err="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Diyi</a:t>
            </a:r>
            <a:r>
              <a:rPr lang="en-US" altLang="zh-CN"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Yang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School of Interactive Computing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Georgia Institute of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dyang888@gatech.edu</a:t>
            </a:r>
            <a:endParaRPr lang="zh-CN" altLang="en-US" dirty="0"/>
          </a:p>
        </p:txBody>
      </p:sp>
      <p:sp>
        <p:nvSpPr>
          <p:cNvPr id="3" name="文本框 2">
            <a:extLst>
              <a:ext uri="{FF2B5EF4-FFF2-40B4-BE49-F238E27FC236}">
                <a16:creationId xmlns:a16="http://schemas.microsoft.com/office/drawing/2014/main" id="{1F02258B-232F-418F-9F0F-E7A2936730E9}"/>
              </a:ext>
            </a:extLst>
          </p:cNvPr>
          <p:cNvSpPr txBox="1"/>
          <p:nvPr/>
        </p:nvSpPr>
        <p:spPr>
          <a:xfrm>
            <a:off x="2402543" y="5251713"/>
            <a:ext cx="6267885" cy="369332"/>
          </a:xfrm>
          <a:prstGeom prst="rect">
            <a:avLst/>
          </a:prstGeom>
          <a:noFill/>
        </p:spPr>
        <p:txBody>
          <a:bodyPr wrap="square" rtlCol="0">
            <a:spAutoFit/>
          </a:bodyPr>
          <a:lstStyle/>
          <a:p>
            <a:r>
              <a:rPr lang="en-US" altLang="zh-CN" dirty="0"/>
              <a:t>Code : https://github.com/ GT-SALT/Structure-Aware-BART</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6" name="图片 5">
            <a:extLst>
              <a:ext uri="{FF2B5EF4-FFF2-40B4-BE49-F238E27FC236}">
                <a16:creationId xmlns:a16="http://schemas.microsoft.com/office/drawing/2014/main" id="{0D34F1BF-753F-4D08-81DB-14ABF73999EE}"/>
              </a:ext>
            </a:extLst>
          </p:cNvPr>
          <p:cNvPicPr>
            <a:picLocks noChangeAspect="1"/>
          </p:cNvPicPr>
          <p:nvPr/>
        </p:nvPicPr>
        <p:blipFill>
          <a:blip r:embed="rId2"/>
          <a:stretch>
            <a:fillRect/>
          </a:stretch>
        </p:blipFill>
        <p:spPr>
          <a:xfrm>
            <a:off x="1004277" y="1964271"/>
            <a:ext cx="10183446" cy="2383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4A0D438B-BE75-42CD-97E1-A0AF69AE8D51}"/>
              </a:ext>
            </a:extLst>
          </p:cNvPr>
          <p:cNvPicPr>
            <a:picLocks noChangeAspect="1"/>
          </p:cNvPicPr>
          <p:nvPr/>
        </p:nvPicPr>
        <p:blipFill>
          <a:blip r:embed="rId3"/>
          <a:stretch>
            <a:fillRect/>
          </a:stretch>
        </p:blipFill>
        <p:spPr>
          <a:xfrm>
            <a:off x="838200" y="1657374"/>
            <a:ext cx="10658109" cy="3365719"/>
          </a:xfrm>
          <a:prstGeom prst="rect">
            <a:avLst/>
          </a:prstGeom>
        </p:spPr>
      </p:pic>
    </p:spTree>
    <p:extLst>
      <p:ext uri="{BB962C8B-B14F-4D97-AF65-F5344CB8AC3E}">
        <p14:creationId xmlns:p14="http://schemas.microsoft.com/office/powerpoint/2010/main" val="163269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1F21111A-06A4-4650-9E25-FF057221A440}"/>
              </a:ext>
            </a:extLst>
          </p:cNvPr>
          <p:cNvPicPr>
            <a:picLocks noChangeAspect="1"/>
          </p:cNvPicPr>
          <p:nvPr/>
        </p:nvPicPr>
        <p:blipFill>
          <a:blip r:embed="rId3"/>
          <a:stretch>
            <a:fillRect/>
          </a:stretch>
        </p:blipFill>
        <p:spPr>
          <a:xfrm>
            <a:off x="128343" y="1967767"/>
            <a:ext cx="11763375" cy="2609850"/>
          </a:xfrm>
          <a:prstGeom prst="rect">
            <a:avLst/>
          </a:prstGeom>
        </p:spPr>
      </p:pic>
    </p:spTree>
    <p:extLst>
      <p:ext uri="{BB962C8B-B14F-4D97-AF65-F5344CB8AC3E}">
        <p14:creationId xmlns:p14="http://schemas.microsoft.com/office/powerpoint/2010/main" val="3674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BCD9F737-4F73-4DCE-B627-30BE17DCF5E7}"/>
              </a:ext>
            </a:extLst>
          </p:cNvPr>
          <p:cNvPicPr>
            <a:picLocks noChangeAspect="1"/>
          </p:cNvPicPr>
          <p:nvPr/>
        </p:nvPicPr>
        <p:blipFill>
          <a:blip r:embed="rId3"/>
          <a:stretch>
            <a:fillRect/>
          </a:stretch>
        </p:blipFill>
        <p:spPr>
          <a:xfrm>
            <a:off x="2883012" y="1776167"/>
            <a:ext cx="6425976" cy="3460141"/>
          </a:xfrm>
          <a:prstGeom prst="rect">
            <a:avLst/>
          </a:prstGeom>
        </p:spPr>
      </p:pic>
    </p:spTree>
    <p:extLst>
      <p:ext uri="{BB962C8B-B14F-4D97-AF65-F5344CB8AC3E}">
        <p14:creationId xmlns:p14="http://schemas.microsoft.com/office/powerpoint/2010/main" val="1433712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4CD54D7A-C316-41B9-B598-880BCF4F82F2}"/>
              </a:ext>
            </a:extLst>
          </p:cNvPr>
          <p:cNvPicPr>
            <a:picLocks noChangeAspect="1"/>
          </p:cNvPicPr>
          <p:nvPr/>
        </p:nvPicPr>
        <p:blipFill>
          <a:blip r:embed="rId3"/>
          <a:stretch>
            <a:fillRect/>
          </a:stretch>
        </p:blipFill>
        <p:spPr>
          <a:xfrm>
            <a:off x="3480777" y="1773603"/>
            <a:ext cx="5105400" cy="4686300"/>
          </a:xfrm>
          <a:prstGeom prst="rect">
            <a:avLst/>
          </a:prstGeom>
        </p:spPr>
      </p:pic>
    </p:spTree>
    <p:extLst>
      <p:ext uri="{BB962C8B-B14F-4D97-AF65-F5344CB8AC3E}">
        <p14:creationId xmlns:p14="http://schemas.microsoft.com/office/powerpoint/2010/main" val="297467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A9C375DD-C3DE-48D1-BDD1-5F5B43FE5103}"/>
              </a:ext>
            </a:extLst>
          </p:cNvPr>
          <p:cNvPicPr>
            <a:picLocks noChangeAspect="1"/>
          </p:cNvPicPr>
          <p:nvPr/>
        </p:nvPicPr>
        <p:blipFill>
          <a:blip r:embed="rId3"/>
          <a:stretch>
            <a:fillRect/>
          </a:stretch>
        </p:blipFill>
        <p:spPr>
          <a:xfrm>
            <a:off x="3379787" y="1909885"/>
            <a:ext cx="5229225" cy="3429000"/>
          </a:xfrm>
          <a:prstGeom prst="rect">
            <a:avLst/>
          </a:prstGeom>
        </p:spPr>
      </p:pic>
    </p:spTree>
    <p:extLst>
      <p:ext uri="{BB962C8B-B14F-4D97-AF65-F5344CB8AC3E}">
        <p14:creationId xmlns:p14="http://schemas.microsoft.com/office/powerpoint/2010/main" val="347735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964A4506-7A55-4C48-9F04-E58999307F28}"/>
              </a:ext>
            </a:extLst>
          </p:cNvPr>
          <p:cNvPicPr>
            <a:picLocks noChangeAspect="1"/>
          </p:cNvPicPr>
          <p:nvPr/>
        </p:nvPicPr>
        <p:blipFill>
          <a:blip r:embed="rId3"/>
          <a:stretch>
            <a:fillRect/>
          </a:stretch>
        </p:blipFill>
        <p:spPr>
          <a:xfrm>
            <a:off x="3476625" y="2295159"/>
            <a:ext cx="5238750" cy="2924175"/>
          </a:xfrm>
          <a:prstGeom prst="rect">
            <a:avLst/>
          </a:prstGeom>
        </p:spPr>
      </p:pic>
    </p:spTree>
    <p:extLst>
      <p:ext uri="{BB962C8B-B14F-4D97-AF65-F5344CB8AC3E}">
        <p14:creationId xmlns:p14="http://schemas.microsoft.com/office/powerpoint/2010/main" val="288286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5" y="3074670"/>
            <a:ext cx="4278630" cy="92202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latin typeface="Times New Roman" panose="02020603050405020304" pitchFamily="18" charset="0"/>
              </a:rPr>
              <a:t>Introduction</a:t>
            </a:r>
            <a:endParaRPr lang="zh-CN" altLang="en-US" sz="4000" dirty="0"/>
          </a:p>
        </p:txBody>
      </p:sp>
      <p:pic>
        <p:nvPicPr>
          <p:cNvPr id="4" name="图片 3">
            <a:extLst>
              <a:ext uri="{FF2B5EF4-FFF2-40B4-BE49-F238E27FC236}">
                <a16:creationId xmlns:a16="http://schemas.microsoft.com/office/drawing/2014/main" id="{EB64BA38-6964-4328-B8FF-C64E44B14972}"/>
              </a:ext>
            </a:extLst>
          </p:cNvPr>
          <p:cNvPicPr>
            <a:picLocks noChangeAspect="1"/>
          </p:cNvPicPr>
          <p:nvPr/>
        </p:nvPicPr>
        <p:blipFill>
          <a:blip r:embed="rId3"/>
          <a:stretch>
            <a:fillRect/>
          </a:stretch>
        </p:blipFill>
        <p:spPr>
          <a:xfrm>
            <a:off x="4534571" y="1481586"/>
            <a:ext cx="3249858" cy="5217663"/>
          </a:xfrm>
          <a:prstGeom prst="rect">
            <a:avLst/>
          </a:prstGeom>
        </p:spPr>
      </p:pic>
    </p:spTree>
    <p:extLst>
      <p:ext uri="{BB962C8B-B14F-4D97-AF65-F5344CB8AC3E}">
        <p14:creationId xmlns:p14="http://schemas.microsoft.com/office/powerpoint/2010/main" val="192498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latin typeface="Times New Roman" panose="02020603050405020304" pitchFamily="18" charset="0"/>
              </a:rPr>
              <a:t>Method</a:t>
            </a:r>
            <a:endParaRPr lang="zh-CN" altLang="en-US" sz="4000" dirty="0"/>
          </a:p>
        </p:txBody>
      </p:sp>
      <p:pic>
        <p:nvPicPr>
          <p:cNvPr id="5" name="图片 4">
            <a:extLst>
              <a:ext uri="{FF2B5EF4-FFF2-40B4-BE49-F238E27FC236}">
                <a16:creationId xmlns:a16="http://schemas.microsoft.com/office/drawing/2014/main" id="{D2135CC5-38F9-43B6-94E9-4ACF6579F37C}"/>
              </a:ext>
            </a:extLst>
          </p:cNvPr>
          <p:cNvPicPr>
            <a:picLocks noChangeAspect="1"/>
          </p:cNvPicPr>
          <p:nvPr/>
        </p:nvPicPr>
        <p:blipFill>
          <a:blip r:embed="rId3"/>
          <a:stretch>
            <a:fillRect/>
          </a:stretch>
        </p:blipFill>
        <p:spPr>
          <a:xfrm>
            <a:off x="14395" y="1553369"/>
            <a:ext cx="7782611" cy="4362450"/>
          </a:xfrm>
          <a:prstGeom prst="rect">
            <a:avLst/>
          </a:prstGeom>
        </p:spPr>
      </p:pic>
      <p:sp>
        <p:nvSpPr>
          <p:cNvPr id="10" name="矩形: 圆角 9">
            <a:extLst>
              <a:ext uri="{FF2B5EF4-FFF2-40B4-BE49-F238E27FC236}">
                <a16:creationId xmlns:a16="http://schemas.microsoft.com/office/drawing/2014/main" id="{9BA66FC4-E43C-4E03-B236-707A2A41F94A}"/>
              </a:ext>
            </a:extLst>
          </p:cNvPr>
          <p:cNvSpPr/>
          <p:nvPr/>
        </p:nvSpPr>
        <p:spPr>
          <a:xfrm>
            <a:off x="79708" y="2569029"/>
            <a:ext cx="2368550" cy="15167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4EEB4F1-51BA-48DA-B8B9-6CD9A571817C}"/>
              </a:ext>
            </a:extLst>
          </p:cNvPr>
          <p:cNvSpPr txBox="1"/>
          <p:nvPr/>
        </p:nvSpPr>
        <p:spPr>
          <a:xfrm>
            <a:off x="7051676" y="1184037"/>
            <a:ext cx="2206503" cy="369332"/>
          </a:xfrm>
          <a:prstGeom prst="rect">
            <a:avLst/>
          </a:prstGeom>
          <a:noFill/>
        </p:spPr>
        <p:txBody>
          <a:bodyPr wrap="square">
            <a:spAutoFit/>
          </a:bodyPr>
          <a:lstStyle/>
          <a:p>
            <a:r>
              <a:rPr lang="en-US" altLang="zh-CN" b="1" dirty="0"/>
              <a:t>Utterance Encoder</a:t>
            </a:r>
            <a:endParaRPr lang="zh-CN" altLang="en-US" b="1" dirty="0"/>
          </a:p>
        </p:txBody>
      </p:sp>
      <p:sp>
        <p:nvSpPr>
          <p:cNvPr id="29" name="文本框 28">
            <a:extLst>
              <a:ext uri="{FF2B5EF4-FFF2-40B4-BE49-F238E27FC236}">
                <a16:creationId xmlns:a16="http://schemas.microsoft.com/office/drawing/2014/main" id="{5E1E3BC1-9CBD-4A0F-921D-98AE862E0F13}"/>
              </a:ext>
            </a:extLst>
          </p:cNvPr>
          <p:cNvSpPr txBox="1"/>
          <p:nvPr/>
        </p:nvSpPr>
        <p:spPr>
          <a:xfrm>
            <a:off x="14395" y="6326882"/>
            <a:ext cx="10515599" cy="307777"/>
          </a:xfrm>
          <a:prstGeom prst="rect">
            <a:avLst/>
          </a:prstGeom>
          <a:noFill/>
        </p:spPr>
        <p:txBody>
          <a:bodyPr wrap="square">
            <a:spAutoFit/>
          </a:bodyPr>
          <a:lstStyle/>
          <a:p>
            <a:r>
              <a:rPr lang="en-US" altLang="zh-CN" sz="1400" dirty="0">
                <a:solidFill>
                  <a:srgbClr val="FF0000"/>
                </a:solidFill>
              </a:rPr>
              <a:t>Cite_2020_BART: Denoising Sequence-to-Sequence Pre-training for Natural Language Generation, Translation, and Comprehension </a:t>
            </a:r>
            <a:endParaRPr lang="zh-CN" altLang="en-US" sz="1400" dirty="0">
              <a:solidFill>
                <a:srgbClr val="FF0000"/>
              </a:solidFill>
            </a:endParaRPr>
          </a:p>
        </p:txBody>
      </p:sp>
      <p:pic>
        <p:nvPicPr>
          <p:cNvPr id="4" name="图片 3">
            <a:extLst>
              <a:ext uri="{FF2B5EF4-FFF2-40B4-BE49-F238E27FC236}">
                <a16:creationId xmlns:a16="http://schemas.microsoft.com/office/drawing/2014/main" id="{B88B2837-EC59-4CE3-AAFE-DD231F55CAC0}"/>
              </a:ext>
            </a:extLst>
          </p:cNvPr>
          <p:cNvPicPr>
            <a:picLocks noChangeAspect="1"/>
          </p:cNvPicPr>
          <p:nvPr/>
        </p:nvPicPr>
        <p:blipFill>
          <a:blip r:embed="rId4"/>
          <a:stretch>
            <a:fillRect/>
          </a:stretch>
        </p:blipFill>
        <p:spPr>
          <a:xfrm>
            <a:off x="7909832" y="1893433"/>
            <a:ext cx="3600450" cy="371475"/>
          </a:xfrm>
          <a:prstGeom prst="rect">
            <a:avLst/>
          </a:prstGeom>
        </p:spPr>
      </p:pic>
    </p:spTree>
    <p:extLst>
      <p:ext uri="{BB962C8B-B14F-4D97-AF65-F5344CB8AC3E}">
        <p14:creationId xmlns:p14="http://schemas.microsoft.com/office/powerpoint/2010/main" val="173090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latin typeface="Times New Roman" panose="02020603050405020304" pitchFamily="18" charset="0"/>
              </a:rPr>
              <a:t>Method</a:t>
            </a:r>
            <a:endParaRPr lang="zh-CN" altLang="en-US" sz="4000" dirty="0"/>
          </a:p>
        </p:txBody>
      </p:sp>
      <p:sp>
        <p:nvSpPr>
          <p:cNvPr id="8" name="文本框 7">
            <a:extLst>
              <a:ext uri="{FF2B5EF4-FFF2-40B4-BE49-F238E27FC236}">
                <a16:creationId xmlns:a16="http://schemas.microsoft.com/office/drawing/2014/main" id="{31703ABF-86A0-4698-AEA9-16FFDCCABC5F}"/>
              </a:ext>
            </a:extLst>
          </p:cNvPr>
          <p:cNvSpPr txBox="1"/>
          <p:nvPr/>
        </p:nvSpPr>
        <p:spPr>
          <a:xfrm>
            <a:off x="14395" y="6326882"/>
            <a:ext cx="10515599" cy="307777"/>
          </a:xfrm>
          <a:prstGeom prst="rect">
            <a:avLst/>
          </a:prstGeom>
          <a:noFill/>
        </p:spPr>
        <p:txBody>
          <a:bodyPr wrap="square">
            <a:spAutoFit/>
          </a:bodyPr>
          <a:lstStyle/>
          <a:p>
            <a:r>
              <a:rPr lang="en-US" altLang="zh-CN" sz="1400" dirty="0">
                <a:solidFill>
                  <a:srgbClr val="FF0000"/>
                </a:solidFill>
              </a:rPr>
              <a:t>Cite_2020_BART: Denoising Sequence-to-Sequence Pre-training for Natural Language Generation, Translation, and Comprehension </a:t>
            </a:r>
            <a:endParaRPr lang="zh-CN" altLang="en-US" sz="1400" dirty="0">
              <a:solidFill>
                <a:srgbClr val="FF0000"/>
              </a:solidFill>
            </a:endParaRPr>
          </a:p>
        </p:txBody>
      </p:sp>
      <p:pic>
        <p:nvPicPr>
          <p:cNvPr id="6" name="图片 5">
            <a:extLst>
              <a:ext uri="{FF2B5EF4-FFF2-40B4-BE49-F238E27FC236}">
                <a16:creationId xmlns:a16="http://schemas.microsoft.com/office/drawing/2014/main" id="{C8423DEC-5EC7-4595-8359-6E9E95B0B9F8}"/>
              </a:ext>
            </a:extLst>
          </p:cNvPr>
          <p:cNvPicPr>
            <a:picLocks noChangeAspect="1"/>
          </p:cNvPicPr>
          <p:nvPr/>
        </p:nvPicPr>
        <p:blipFill>
          <a:blip r:embed="rId3"/>
          <a:stretch>
            <a:fillRect/>
          </a:stretch>
        </p:blipFill>
        <p:spPr>
          <a:xfrm>
            <a:off x="14395" y="1622280"/>
            <a:ext cx="7097486" cy="4598579"/>
          </a:xfrm>
          <a:prstGeom prst="rect">
            <a:avLst/>
          </a:prstGeom>
        </p:spPr>
      </p:pic>
      <p:sp>
        <p:nvSpPr>
          <p:cNvPr id="13" name="文本框 12">
            <a:extLst>
              <a:ext uri="{FF2B5EF4-FFF2-40B4-BE49-F238E27FC236}">
                <a16:creationId xmlns:a16="http://schemas.microsoft.com/office/drawing/2014/main" id="{913673DB-355F-4205-AB47-A2CC4F875494}"/>
              </a:ext>
            </a:extLst>
          </p:cNvPr>
          <p:cNvSpPr txBox="1"/>
          <p:nvPr/>
        </p:nvSpPr>
        <p:spPr>
          <a:xfrm>
            <a:off x="6688524" y="2150725"/>
            <a:ext cx="5718629" cy="369332"/>
          </a:xfrm>
          <a:prstGeom prst="rect">
            <a:avLst/>
          </a:prstGeom>
          <a:noFill/>
        </p:spPr>
        <p:txBody>
          <a:bodyPr wrap="square">
            <a:spAutoFit/>
          </a:bodyPr>
          <a:lstStyle/>
          <a:p>
            <a:r>
              <a:rPr lang="en-US" altLang="zh-CN" dirty="0"/>
              <a:t>https://www.zhihu.com/search?type=content&amp;q=BART</a:t>
            </a:r>
            <a:endParaRPr lang="zh-CN" altLang="en-US" dirty="0"/>
          </a:p>
        </p:txBody>
      </p:sp>
    </p:spTree>
    <p:extLst>
      <p:ext uri="{BB962C8B-B14F-4D97-AF65-F5344CB8AC3E}">
        <p14:creationId xmlns:p14="http://schemas.microsoft.com/office/powerpoint/2010/main" val="74955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latin typeface="Times New Roman" panose="02020603050405020304" pitchFamily="18" charset="0"/>
              </a:rPr>
              <a:t>Method</a:t>
            </a:r>
            <a:endParaRPr lang="zh-CN" altLang="en-US" sz="4000" dirty="0"/>
          </a:p>
        </p:txBody>
      </p:sp>
      <p:pic>
        <p:nvPicPr>
          <p:cNvPr id="5" name="图片 4">
            <a:extLst>
              <a:ext uri="{FF2B5EF4-FFF2-40B4-BE49-F238E27FC236}">
                <a16:creationId xmlns:a16="http://schemas.microsoft.com/office/drawing/2014/main" id="{D2135CC5-38F9-43B6-94E9-4ACF6579F37C}"/>
              </a:ext>
            </a:extLst>
          </p:cNvPr>
          <p:cNvPicPr>
            <a:picLocks noChangeAspect="1"/>
          </p:cNvPicPr>
          <p:nvPr/>
        </p:nvPicPr>
        <p:blipFill>
          <a:blip r:embed="rId3"/>
          <a:stretch>
            <a:fillRect/>
          </a:stretch>
        </p:blipFill>
        <p:spPr>
          <a:xfrm>
            <a:off x="14395" y="1553369"/>
            <a:ext cx="7782611" cy="4362450"/>
          </a:xfrm>
          <a:prstGeom prst="rect">
            <a:avLst/>
          </a:prstGeom>
        </p:spPr>
      </p:pic>
      <p:sp>
        <p:nvSpPr>
          <p:cNvPr id="10" name="矩形: 圆角 9">
            <a:extLst>
              <a:ext uri="{FF2B5EF4-FFF2-40B4-BE49-F238E27FC236}">
                <a16:creationId xmlns:a16="http://schemas.microsoft.com/office/drawing/2014/main" id="{9BA66FC4-E43C-4E03-B236-707A2A41F94A}"/>
              </a:ext>
            </a:extLst>
          </p:cNvPr>
          <p:cNvSpPr/>
          <p:nvPr/>
        </p:nvSpPr>
        <p:spPr>
          <a:xfrm>
            <a:off x="2591708" y="3048907"/>
            <a:ext cx="2368550" cy="1657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4EEB4F1-51BA-48DA-B8B9-6CD9A571817C}"/>
              </a:ext>
            </a:extLst>
          </p:cNvPr>
          <p:cNvSpPr txBox="1"/>
          <p:nvPr/>
        </p:nvSpPr>
        <p:spPr>
          <a:xfrm>
            <a:off x="6954858" y="581256"/>
            <a:ext cx="1784350" cy="369332"/>
          </a:xfrm>
          <a:prstGeom prst="rect">
            <a:avLst/>
          </a:prstGeom>
          <a:noFill/>
        </p:spPr>
        <p:txBody>
          <a:bodyPr wrap="square">
            <a:spAutoFit/>
          </a:bodyPr>
          <a:lstStyle/>
          <a:p>
            <a:r>
              <a:rPr lang="en-US" altLang="zh-CN" b="1" dirty="0"/>
              <a:t>Action Graph</a:t>
            </a:r>
            <a:endParaRPr lang="zh-CN" altLang="en-US" b="1" dirty="0"/>
          </a:p>
        </p:txBody>
      </p:sp>
      <p:pic>
        <p:nvPicPr>
          <p:cNvPr id="9" name="图片 8">
            <a:extLst>
              <a:ext uri="{FF2B5EF4-FFF2-40B4-BE49-F238E27FC236}">
                <a16:creationId xmlns:a16="http://schemas.microsoft.com/office/drawing/2014/main" id="{5768A96A-4712-4F2B-B483-2FD957DBA0CA}"/>
              </a:ext>
            </a:extLst>
          </p:cNvPr>
          <p:cNvPicPr>
            <a:picLocks noChangeAspect="1"/>
          </p:cNvPicPr>
          <p:nvPr/>
        </p:nvPicPr>
        <p:blipFill>
          <a:blip r:embed="rId4"/>
          <a:stretch>
            <a:fillRect/>
          </a:stretch>
        </p:blipFill>
        <p:spPr>
          <a:xfrm>
            <a:off x="7640251" y="957256"/>
            <a:ext cx="4162425" cy="762000"/>
          </a:xfrm>
          <a:prstGeom prst="rect">
            <a:avLst/>
          </a:prstGeom>
        </p:spPr>
      </p:pic>
      <p:pic>
        <p:nvPicPr>
          <p:cNvPr id="26" name="图片 25">
            <a:extLst>
              <a:ext uri="{FF2B5EF4-FFF2-40B4-BE49-F238E27FC236}">
                <a16:creationId xmlns:a16="http://schemas.microsoft.com/office/drawing/2014/main" id="{FAB13C84-26A9-4651-BFC2-93281FCCD037}"/>
              </a:ext>
            </a:extLst>
          </p:cNvPr>
          <p:cNvPicPr>
            <a:picLocks noChangeAspect="1"/>
          </p:cNvPicPr>
          <p:nvPr/>
        </p:nvPicPr>
        <p:blipFill>
          <a:blip r:embed="rId5"/>
          <a:stretch>
            <a:fillRect/>
          </a:stretch>
        </p:blipFill>
        <p:spPr>
          <a:xfrm>
            <a:off x="7604840" y="1855815"/>
            <a:ext cx="4090988" cy="214880"/>
          </a:xfrm>
          <a:prstGeom prst="rect">
            <a:avLst/>
          </a:prstGeom>
        </p:spPr>
      </p:pic>
      <p:sp>
        <p:nvSpPr>
          <p:cNvPr id="29" name="文本框 28">
            <a:extLst>
              <a:ext uri="{FF2B5EF4-FFF2-40B4-BE49-F238E27FC236}">
                <a16:creationId xmlns:a16="http://schemas.microsoft.com/office/drawing/2014/main" id="{5E1E3BC1-9CBD-4A0F-921D-98AE862E0F13}"/>
              </a:ext>
            </a:extLst>
          </p:cNvPr>
          <p:cNvSpPr txBox="1"/>
          <p:nvPr/>
        </p:nvSpPr>
        <p:spPr>
          <a:xfrm>
            <a:off x="0" y="5965348"/>
            <a:ext cx="6781800" cy="307777"/>
          </a:xfrm>
          <a:prstGeom prst="rect">
            <a:avLst/>
          </a:prstGeom>
          <a:noFill/>
        </p:spPr>
        <p:txBody>
          <a:bodyPr wrap="square">
            <a:spAutoFit/>
          </a:bodyPr>
          <a:lstStyle/>
          <a:p>
            <a:r>
              <a:rPr lang="en-US" altLang="zh-CN" sz="1400" dirty="0">
                <a:solidFill>
                  <a:srgbClr val="FF0000"/>
                </a:solidFill>
              </a:rPr>
              <a:t>cite_2014_The Stanford </a:t>
            </a:r>
            <a:r>
              <a:rPr lang="en-US" altLang="zh-CN" sz="1400" dirty="0" err="1">
                <a:solidFill>
                  <a:srgbClr val="FF0000"/>
                </a:solidFill>
              </a:rPr>
              <a:t>CoreNLP</a:t>
            </a:r>
            <a:r>
              <a:rPr lang="en-US" altLang="zh-CN" sz="1400" dirty="0">
                <a:solidFill>
                  <a:srgbClr val="FF0000"/>
                </a:solidFill>
              </a:rPr>
              <a:t> Natural Language Processing Toolkit</a:t>
            </a:r>
            <a:endParaRPr lang="zh-CN" altLang="en-US" sz="1400" dirty="0">
              <a:solidFill>
                <a:srgbClr val="FF0000"/>
              </a:solidFill>
            </a:endParaRPr>
          </a:p>
        </p:txBody>
      </p:sp>
      <p:sp>
        <p:nvSpPr>
          <p:cNvPr id="31" name="文本框 30">
            <a:extLst>
              <a:ext uri="{FF2B5EF4-FFF2-40B4-BE49-F238E27FC236}">
                <a16:creationId xmlns:a16="http://schemas.microsoft.com/office/drawing/2014/main" id="{65B88BC5-577C-4223-9FE8-1638F5A4A5D6}"/>
              </a:ext>
            </a:extLst>
          </p:cNvPr>
          <p:cNvSpPr txBox="1"/>
          <p:nvPr/>
        </p:nvSpPr>
        <p:spPr>
          <a:xfrm>
            <a:off x="14395" y="6273125"/>
            <a:ext cx="9243785" cy="307777"/>
          </a:xfrm>
          <a:prstGeom prst="rect">
            <a:avLst/>
          </a:prstGeom>
          <a:noFill/>
        </p:spPr>
        <p:txBody>
          <a:bodyPr wrap="square">
            <a:spAutoFit/>
          </a:bodyPr>
          <a:lstStyle/>
          <a:p>
            <a:r>
              <a:rPr lang="en-US" altLang="zh-CN" sz="1400" dirty="0">
                <a:solidFill>
                  <a:srgbClr val="FF0000"/>
                </a:solidFill>
              </a:rPr>
              <a:t>cite_IJCNLP_2015_Leveraging Linguistic Structure For Open Domain Information Extraction</a:t>
            </a:r>
            <a:endParaRPr lang="zh-CN" altLang="en-US" sz="1400" dirty="0">
              <a:solidFill>
                <a:srgbClr val="FF0000"/>
              </a:solidFill>
            </a:endParaRPr>
          </a:p>
        </p:txBody>
      </p:sp>
      <p:pic>
        <p:nvPicPr>
          <p:cNvPr id="32" name="图片 31">
            <a:extLst>
              <a:ext uri="{FF2B5EF4-FFF2-40B4-BE49-F238E27FC236}">
                <a16:creationId xmlns:a16="http://schemas.microsoft.com/office/drawing/2014/main" id="{7E859B6D-B355-40CF-9C6F-0C973DD85394}"/>
              </a:ext>
            </a:extLst>
          </p:cNvPr>
          <p:cNvPicPr>
            <a:picLocks noChangeAspect="1"/>
          </p:cNvPicPr>
          <p:nvPr/>
        </p:nvPicPr>
        <p:blipFill>
          <a:blip r:embed="rId6"/>
          <a:stretch>
            <a:fillRect/>
          </a:stretch>
        </p:blipFill>
        <p:spPr>
          <a:xfrm>
            <a:off x="7700187" y="2198410"/>
            <a:ext cx="2733675" cy="295275"/>
          </a:xfrm>
          <a:prstGeom prst="rect">
            <a:avLst/>
          </a:prstGeom>
        </p:spPr>
      </p:pic>
      <p:pic>
        <p:nvPicPr>
          <p:cNvPr id="34" name="图片 33">
            <a:extLst>
              <a:ext uri="{FF2B5EF4-FFF2-40B4-BE49-F238E27FC236}">
                <a16:creationId xmlns:a16="http://schemas.microsoft.com/office/drawing/2014/main" id="{5A949EF9-0F73-4936-89FA-4A6E29F03FC3}"/>
              </a:ext>
            </a:extLst>
          </p:cNvPr>
          <p:cNvPicPr>
            <a:picLocks noChangeAspect="1"/>
          </p:cNvPicPr>
          <p:nvPr/>
        </p:nvPicPr>
        <p:blipFill>
          <a:blip r:embed="rId7"/>
          <a:stretch>
            <a:fillRect/>
          </a:stretch>
        </p:blipFill>
        <p:spPr>
          <a:xfrm>
            <a:off x="8499302" y="2660492"/>
            <a:ext cx="2564194" cy="4116826"/>
          </a:xfrm>
          <a:prstGeom prst="rect">
            <a:avLst/>
          </a:prstGeom>
        </p:spPr>
      </p:pic>
      <p:sp>
        <p:nvSpPr>
          <p:cNvPr id="35" name="矩形: 圆角 34">
            <a:extLst>
              <a:ext uri="{FF2B5EF4-FFF2-40B4-BE49-F238E27FC236}">
                <a16:creationId xmlns:a16="http://schemas.microsoft.com/office/drawing/2014/main" id="{C0AEC09B-C7FF-4FEF-A11B-BB719F919007}"/>
              </a:ext>
            </a:extLst>
          </p:cNvPr>
          <p:cNvSpPr/>
          <p:nvPr/>
        </p:nvSpPr>
        <p:spPr>
          <a:xfrm>
            <a:off x="7554932" y="918965"/>
            <a:ext cx="4307679" cy="16573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a:extLst>
              <a:ext uri="{FF2B5EF4-FFF2-40B4-BE49-F238E27FC236}">
                <a16:creationId xmlns:a16="http://schemas.microsoft.com/office/drawing/2014/main" id="{06378CB4-DC65-4A29-B6C7-8A25A250E940}"/>
              </a:ext>
            </a:extLst>
          </p:cNvPr>
          <p:cNvSpPr/>
          <p:nvPr/>
        </p:nvSpPr>
        <p:spPr>
          <a:xfrm>
            <a:off x="8261873" y="2653824"/>
            <a:ext cx="3091927" cy="420417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2394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latin typeface="Times New Roman" panose="02020603050405020304" pitchFamily="18" charset="0"/>
              </a:rPr>
              <a:t>Method</a:t>
            </a:r>
            <a:endParaRPr lang="zh-CN" altLang="en-US" sz="4000" dirty="0"/>
          </a:p>
        </p:txBody>
      </p:sp>
      <p:pic>
        <p:nvPicPr>
          <p:cNvPr id="5" name="图片 4">
            <a:extLst>
              <a:ext uri="{FF2B5EF4-FFF2-40B4-BE49-F238E27FC236}">
                <a16:creationId xmlns:a16="http://schemas.microsoft.com/office/drawing/2014/main" id="{D2135CC5-38F9-43B6-94E9-4ACF6579F37C}"/>
              </a:ext>
            </a:extLst>
          </p:cNvPr>
          <p:cNvPicPr>
            <a:picLocks noChangeAspect="1"/>
          </p:cNvPicPr>
          <p:nvPr/>
        </p:nvPicPr>
        <p:blipFill>
          <a:blip r:embed="rId3"/>
          <a:stretch>
            <a:fillRect/>
          </a:stretch>
        </p:blipFill>
        <p:spPr>
          <a:xfrm>
            <a:off x="14395" y="1553369"/>
            <a:ext cx="7782611" cy="4362450"/>
          </a:xfrm>
          <a:prstGeom prst="rect">
            <a:avLst/>
          </a:prstGeom>
        </p:spPr>
      </p:pic>
      <p:sp>
        <p:nvSpPr>
          <p:cNvPr id="10" name="矩形: 圆角 9">
            <a:extLst>
              <a:ext uri="{FF2B5EF4-FFF2-40B4-BE49-F238E27FC236}">
                <a16:creationId xmlns:a16="http://schemas.microsoft.com/office/drawing/2014/main" id="{9BA66FC4-E43C-4E03-B236-707A2A41F94A}"/>
              </a:ext>
            </a:extLst>
          </p:cNvPr>
          <p:cNvSpPr/>
          <p:nvPr/>
        </p:nvSpPr>
        <p:spPr>
          <a:xfrm>
            <a:off x="2532622" y="1553369"/>
            <a:ext cx="2368550" cy="15167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文本框 11">
            <a:extLst>
              <a:ext uri="{FF2B5EF4-FFF2-40B4-BE49-F238E27FC236}">
                <a16:creationId xmlns:a16="http://schemas.microsoft.com/office/drawing/2014/main" id="{C4EEB4F1-51BA-48DA-B8B9-6CD9A571817C}"/>
              </a:ext>
            </a:extLst>
          </p:cNvPr>
          <p:cNvSpPr txBox="1"/>
          <p:nvPr/>
        </p:nvSpPr>
        <p:spPr>
          <a:xfrm>
            <a:off x="7051676" y="1184037"/>
            <a:ext cx="32316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err="1">
                <a:ln>
                  <a:noFill/>
                </a:ln>
                <a:solidFill>
                  <a:prstClr val="black"/>
                </a:solidFill>
                <a:effectLst/>
                <a:uLnTx/>
                <a:uFillTx/>
                <a:latin typeface="等线"/>
                <a:ea typeface="等线" panose="02010600030101010101" pitchFamily="2" charset="-122"/>
                <a:cs typeface="+mn-cs"/>
              </a:rPr>
              <a:t>Discource</a:t>
            </a:r>
            <a:r>
              <a:rPr kumimoji="0" lang="en-US" altLang="zh-CN" sz="1800" b="1" i="0" u="none" strike="noStrike" kern="1200" cap="none" spc="0" normalizeH="0" baseline="0" noProof="0" dirty="0">
                <a:ln>
                  <a:noFill/>
                </a:ln>
                <a:solidFill>
                  <a:prstClr val="black"/>
                </a:solidFill>
                <a:effectLst/>
                <a:uLnTx/>
                <a:uFillTx/>
                <a:latin typeface="等线"/>
                <a:ea typeface="等线" panose="02010600030101010101" pitchFamily="2" charset="-122"/>
                <a:cs typeface="+mn-cs"/>
              </a:rPr>
              <a:t> </a:t>
            </a:r>
            <a:r>
              <a:rPr lang="en-US" altLang="zh-CN" b="1" dirty="0"/>
              <a:t>Graph Encoder</a:t>
            </a:r>
            <a:endParaRPr kumimoji="0" lang="zh-CN" altLang="en-US" sz="1800" b="1"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sp>
        <p:nvSpPr>
          <p:cNvPr id="29" name="文本框 28">
            <a:extLst>
              <a:ext uri="{FF2B5EF4-FFF2-40B4-BE49-F238E27FC236}">
                <a16:creationId xmlns:a16="http://schemas.microsoft.com/office/drawing/2014/main" id="{5E1E3BC1-9CBD-4A0F-921D-98AE862E0F13}"/>
              </a:ext>
            </a:extLst>
          </p:cNvPr>
          <p:cNvSpPr txBox="1"/>
          <p:nvPr/>
        </p:nvSpPr>
        <p:spPr>
          <a:xfrm>
            <a:off x="14395" y="6353908"/>
            <a:ext cx="72773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cite_AAAI_2019_A Deep Sequential Model for Discourse Parsing on Multi-Party Dialogues</a:t>
            </a:r>
            <a:endParaRPr kumimoji="0" lang="zh-CN" altLang="en-US" sz="14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6" name="图片 5">
            <a:extLst>
              <a:ext uri="{FF2B5EF4-FFF2-40B4-BE49-F238E27FC236}">
                <a16:creationId xmlns:a16="http://schemas.microsoft.com/office/drawing/2014/main" id="{7B413F49-476A-4A3A-9E25-A0E6B525D819}"/>
              </a:ext>
            </a:extLst>
          </p:cNvPr>
          <p:cNvPicPr>
            <a:picLocks noChangeAspect="1"/>
          </p:cNvPicPr>
          <p:nvPr/>
        </p:nvPicPr>
        <p:blipFill>
          <a:blip r:embed="rId4"/>
          <a:stretch>
            <a:fillRect/>
          </a:stretch>
        </p:blipFill>
        <p:spPr>
          <a:xfrm>
            <a:off x="8174037" y="1764764"/>
            <a:ext cx="1708693" cy="307777"/>
          </a:xfrm>
          <a:prstGeom prst="rect">
            <a:avLst/>
          </a:prstGeom>
        </p:spPr>
      </p:pic>
      <p:pic>
        <p:nvPicPr>
          <p:cNvPr id="8" name="图片 7">
            <a:extLst>
              <a:ext uri="{FF2B5EF4-FFF2-40B4-BE49-F238E27FC236}">
                <a16:creationId xmlns:a16="http://schemas.microsoft.com/office/drawing/2014/main" id="{F91EEAE6-6AA2-41F3-90BD-914E346B8C42}"/>
              </a:ext>
            </a:extLst>
          </p:cNvPr>
          <p:cNvPicPr>
            <a:picLocks noChangeAspect="1"/>
          </p:cNvPicPr>
          <p:nvPr/>
        </p:nvPicPr>
        <p:blipFill>
          <a:blip r:embed="rId5"/>
          <a:stretch>
            <a:fillRect/>
          </a:stretch>
        </p:blipFill>
        <p:spPr>
          <a:xfrm>
            <a:off x="8252095" y="2326441"/>
            <a:ext cx="1552575" cy="314325"/>
          </a:xfrm>
          <a:prstGeom prst="rect">
            <a:avLst/>
          </a:prstGeom>
        </p:spPr>
      </p:pic>
      <p:pic>
        <p:nvPicPr>
          <p:cNvPr id="11" name="图片 10">
            <a:extLst>
              <a:ext uri="{FF2B5EF4-FFF2-40B4-BE49-F238E27FC236}">
                <a16:creationId xmlns:a16="http://schemas.microsoft.com/office/drawing/2014/main" id="{61DDD12F-697E-4B7E-9712-30F5E503B069}"/>
              </a:ext>
            </a:extLst>
          </p:cNvPr>
          <p:cNvPicPr>
            <a:picLocks noChangeAspect="1"/>
          </p:cNvPicPr>
          <p:nvPr/>
        </p:nvPicPr>
        <p:blipFill>
          <a:blip r:embed="rId6"/>
          <a:stretch>
            <a:fillRect/>
          </a:stretch>
        </p:blipFill>
        <p:spPr>
          <a:xfrm>
            <a:off x="7988843" y="5218798"/>
            <a:ext cx="3382717" cy="482186"/>
          </a:xfrm>
          <a:prstGeom prst="rect">
            <a:avLst/>
          </a:prstGeom>
        </p:spPr>
      </p:pic>
      <p:sp>
        <p:nvSpPr>
          <p:cNvPr id="16" name="文本框 15">
            <a:extLst>
              <a:ext uri="{FF2B5EF4-FFF2-40B4-BE49-F238E27FC236}">
                <a16:creationId xmlns:a16="http://schemas.microsoft.com/office/drawing/2014/main" id="{5C1D1ABF-FB5D-4C11-BFF7-9F07870691F3}"/>
              </a:ext>
            </a:extLst>
          </p:cNvPr>
          <p:cNvSpPr txBox="1"/>
          <p:nvPr/>
        </p:nvSpPr>
        <p:spPr>
          <a:xfrm>
            <a:off x="7473461" y="3399919"/>
            <a:ext cx="4233985" cy="369332"/>
          </a:xfrm>
          <a:prstGeom prst="rect">
            <a:avLst/>
          </a:prstGeom>
          <a:noFill/>
        </p:spPr>
        <p:txBody>
          <a:bodyPr wrap="square">
            <a:spAutoFit/>
          </a:bodyPr>
          <a:lstStyle/>
          <a:p>
            <a:r>
              <a:rPr lang="en-US" altLang="zh-CN" b="1" dirty="0"/>
              <a:t>Structured Graph Attention Network</a:t>
            </a:r>
            <a:endParaRPr lang="zh-CN" altLang="en-US" b="1" dirty="0"/>
          </a:p>
        </p:txBody>
      </p:sp>
      <p:pic>
        <p:nvPicPr>
          <p:cNvPr id="17" name="图片 16">
            <a:extLst>
              <a:ext uri="{FF2B5EF4-FFF2-40B4-BE49-F238E27FC236}">
                <a16:creationId xmlns:a16="http://schemas.microsoft.com/office/drawing/2014/main" id="{C0025D35-58AC-4015-90FE-4103E7596FFB}"/>
              </a:ext>
            </a:extLst>
          </p:cNvPr>
          <p:cNvPicPr>
            <a:picLocks noChangeAspect="1"/>
          </p:cNvPicPr>
          <p:nvPr/>
        </p:nvPicPr>
        <p:blipFill>
          <a:blip r:embed="rId7"/>
          <a:stretch>
            <a:fillRect/>
          </a:stretch>
        </p:blipFill>
        <p:spPr>
          <a:xfrm>
            <a:off x="7988843" y="5852120"/>
            <a:ext cx="1952625" cy="628650"/>
          </a:xfrm>
          <a:prstGeom prst="rect">
            <a:avLst/>
          </a:prstGeom>
        </p:spPr>
      </p:pic>
      <p:pic>
        <p:nvPicPr>
          <p:cNvPr id="19" name="图片 18">
            <a:extLst>
              <a:ext uri="{FF2B5EF4-FFF2-40B4-BE49-F238E27FC236}">
                <a16:creationId xmlns:a16="http://schemas.microsoft.com/office/drawing/2014/main" id="{3C155790-6B6F-4ABF-B7D5-F6518C73B0CE}"/>
              </a:ext>
            </a:extLst>
          </p:cNvPr>
          <p:cNvPicPr>
            <a:picLocks noChangeAspect="1"/>
          </p:cNvPicPr>
          <p:nvPr/>
        </p:nvPicPr>
        <p:blipFill>
          <a:blip r:embed="rId8"/>
          <a:stretch>
            <a:fillRect/>
          </a:stretch>
        </p:blipFill>
        <p:spPr>
          <a:xfrm>
            <a:off x="7737101" y="4015686"/>
            <a:ext cx="3886200" cy="771525"/>
          </a:xfrm>
          <a:prstGeom prst="rect">
            <a:avLst/>
          </a:prstGeom>
        </p:spPr>
      </p:pic>
    </p:spTree>
    <p:extLst>
      <p:ext uri="{BB962C8B-B14F-4D97-AF65-F5344CB8AC3E}">
        <p14:creationId xmlns:p14="http://schemas.microsoft.com/office/powerpoint/2010/main" val="15790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latin typeface="Times New Roman" panose="02020603050405020304" pitchFamily="18" charset="0"/>
              </a:rPr>
              <a:t>Method</a:t>
            </a:r>
            <a:endParaRPr lang="zh-CN" altLang="en-US" sz="4000" dirty="0"/>
          </a:p>
        </p:txBody>
      </p:sp>
      <p:sp>
        <p:nvSpPr>
          <p:cNvPr id="29" name="文本框 28">
            <a:extLst>
              <a:ext uri="{FF2B5EF4-FFF2-40B4-BE49-F238E27FC236}">
                <a16:creationId xmlns:a16="http://schemas.microsoft.com/office/drawing/2014/main" id="{5E1E3BC1-9CBD-4A0F-921D-98AE862E0F13}"/>
              </a:ext>
            </a:extLst>
          </p:cNvPr>
          <p:cNvSpPr txBox="1"/>
          <p:nvPr/>
        </p:nvSpPr>
        <p:spPr>
          <a:xfrm>
            <a:off x="14395" y="6353908"/>
            <a:ext cx="72773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rPr>
              <a:t>cite_AAAI_2019_A Deep Sequential Model for Discourse Parsing on Multi-Party Dialogues</a:t>
            </a:r>
            <a:endParaRPr kumimoji="0" lang="zh-CN" altLang="en-US" sz="14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F561BC77-3D1F-436E-89DA-A7AA6E1D75E3}"/>
              </a:ext>
            </a:extLst>
          </p:cNvPr>
          <p:cNvPicPr>
            <a:picLocks noChangeAspect="1"/>
          </p:cNvPicPr>
          <p:nvPr/>
        </p:nvPicPr>
        <p:blipFill>
          <a:blip r:embed="rId3"/>
          <a:stretch>
            <a:fillRect/>
          </a:stretch>
        </p:blipFill>
        <p:spPr>
          <a:xfrm>
            <a:off x="8248831" y="3928718"/>
            <a:ext cx="3928774" cy="2929282"/>
          </a:xfrm>
          <a:prstGeom prst="rect">
            <a:avLst/>
          </a:prstGeom>
        </p:spPr>
      </p:pic>
      <p:pic>
        <p:nvPicPr>
          <p:cNvPr id="9" name="图片 8">
            <a:extLst>
              <a:ext uri="{FF2B5EF4-FFF2-40B4-BE49-F238E27FC236}">
                <a16:creationId xmlns:a16="http://schemas.microsoft.com/office/drawing/2014/main" id="{BBADE6A8-0B90-4399-8B90-8A07D91748F0}"/>
              </a:ext>
            </a:extLst>
          </p:cNvPr>
          <p:cNvPicPr>
            <a:picLocks noChangeAspect="1"/>
          </p:cNvPicPr>
          <p:nvPr/>
        </p:nvPicPr>
        <p:blipFill>
          <a:blip r:embed="rId4"/>
          <a:stretch>
            <a:fillRect/>
          </a:stretch>
        </p:blipFill>
        <p:spPr>
          <a:xfrm>
            <a:off x="0" y="1312984"/>
            <a:ext cx="9612923" cy="2542953"/>
          </a:xfrm>
          <a:prstGeom prst="rect">
            <a:avLst/>
          </a:prstGeom>
        </p:spPr>
      </p:pic>
      <p:sp>
        <p:nvSpPr>
          <p:cNvPr id="18" name="矩形: 圆角 17">
            <a:extLst>
              <a:ext uri="{FF2B5EF4-FFF2-40B4-BE49-F238E27FC236}">
                <a16:creationId xmlns:a16="http://schemas.microsoft.com/office/drawing/2014/main" id="{08FF0BB4-B98C-4D93-A9C0-BD8E1326B07D}"/>
              </a:ext>
            </a:extLst>
          </p:cNvPr>
          <p:cNvSpPr/>
          <p:nvPr/>
        </p:nvSpPr>
        <p:spPr>
          <a:xfrm>
            <a:off x="1" y="1253474"/>
            <a:ext cx="9809980" cy="26024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圆角 19">
            <a:extLst>
              <a:ext uri="{FF2B5EF4-FFF2-40B4-BE49-F238E27FC236}">
                <a16:creationId xmlns:a16="http://schemas.microsoft.com/office/drawing/2014/main" id="{25FD0B25-34C5-4867-A3A8-BB3E3A332731}"/>
              </a:ext>
            </a:extLst>
          </p:cNvPr>
          <p:cNvSpPr/>
          <p:nvPr/>
        </p:nvSpPr>
        <p:spPr>
          <a:xfrm>
            <a:off x="7940431" y="3915446"/>
            <a:ext cx="4251569" cy="292928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84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latin typeface="Times New Roman" panose="02020603050405020304" pitchFamily="18" charset="0"/>
              </a:rPr>
              <a:t>Method</a:t>
            </a:r>
            <a:endParaRPr lang="zh-CN" altLang="en-US" sz="4000" dirty="0"/>
          </a:p>
        </p:txBody>
      </p:sp>
      <p:pic>
        <p:nvPicPr>
          <p:cNvPr id="5" name="图片 4">
            <a:extLst>
              <a:ext uri="{FF2B5EF4-FFF2-40B4-BE49-F238E27FC236}">
                <a16:creationId xmlns:a16="http://schemas.microsoft.com/office/drawing/2014/main" id="{D2135CC5-38F9-43B6-94E9-4ACF6579F37C}"/>
              </a:ext>
            </a:extLst>
          </p:cNvPr>
          <p:cNvPicPr>
            <a:picLocks noChangeAspect="1"/>
          </p:cNvPicPr>
          <p:nvPr/>
        </p:nvPicPr>
        <p:blipFill>
          <a:blip r:embed="rId3"/>
          <a:stretch>
            <a:fillRect/>
          </a:stretch>
        </p:blipFill>
        <p:spPr>
          <a:xfrm>
            <a:off x="14395" y="1553369"/>
            <a:ext cx="7782611" cy="4362450"/>
          </a:xfrm>
          <a:prstGeom prst="rect">
            <a:avLst/>
          </a:prstGeom>
        </p:spPr>
      </p:pic>
      <p:sp>
        <p:nvSpPr>
          <p:cNvPr id="10" name="矩形: 圆角 9">
            <a:extLst>
              <a:ext uri="{FF2B5EF4-FFF2-40B4-BE49-F238E27FC236}">
                <a16:creationId xmlns:a16="http://schemas.microsoft.com/office/drawing/2014/main" id="{9BA66FC4-E43C-4E03-B236-707A2A41F94A}"/>
              </a:ext>
            </a:extLst>
          </p:cNvPr>
          <p:cNvSpPr/>
          <p:nvPr/>
        </p:nvSpPr>
        <p:spPr>
          <a:xfrm>
            <a:off x="4978838" y="1410274"/>
            <a:ext cx="2818168" cy="38182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A0C15168-42A0-4F3F-ACDF-D0B8E7D40466}"/>
              </a:ext>
            </a:extLst>
          </p:cNvPr>
          <p:cNvPicPr>
            <a:picLocks noChangeAspect="1"/>
          </p:cNvPicPr>
          <p:nvPr/>
        </p:nvPicPr>
        <p:blipFill>
          <a:blip r:embed="rId4"/>
          <a:stretch>
            <a:fillRect/>
          </a:stretch>
        </p:blipFill>
        <p:spPr>
          <a:xfrm>
            <a:off x="7992391" y="3006947"/>
            <a:ext cx="4029075" cy="676275"/>
          </a:xfrm>
          <a:prstGeom prst="rect">
            <a:avLst/>
          </a:prstGeom>
        </p:spPr>
      </p:pic>
      <p:sp>
        <p:nvSpPr>
          <p:cNvPr id="18" name="文本框 17">
            <a:extLst>
              <a:ext uri="{FF2B5EF4-FFF2-40B4-BE49-F238E27FC236}">
                <a16:creationId xmlns:a16="http://schemas.microsoft.com/office/drawing/2014/main" id="{5A1D7703-E0BF-4EFA-BD89-8FFC6699B2E8}"/>
              </a:ext>
            </a:extLst>
          </p:cNvPr>
          <p:cNvSpPr txBox="1"/>
          <p:nvPr/>
        </p:nvSpPr>
        <p:spPr>
          <a:xfrm>
            <a:off x="7542205" y="1218756"/>
            <a:ext cx="3211764" cy="369332"/>
          </a:xfrm>
          <a:prstGeom prst="rect">
            <a:avLst/>
          </a:prstGeom>
          <a:noFill/>
        </p:spPr>
        <p:txBody>
          <a:bodyPr wrap="square">
            <a:spAutoFit/>
          </a:bodyPr>
          <a:lstStyle/>
          <a:p>
            <a:r>
              <a:rPr lang="en-US" altLang="zh-CN" b="1" dirty="0"/>
              <a:t>Multi-Granularity Decoder </a:t>
            </a:r>
            <a:endParaRPr lang="zh-CN" altLang="en-US" b="1" dirty="0"/>
          </a:p>
        </p:txBody>
      </p:sp>
      <p:pic>
        <p:nvPicPr>
          <p:cNvPr id="6" name="图片 5">
            <a:extLst>
              <a:ext uri="{FF2B5EF4-FFF2-40B4-BE49-F238E27FC236}">
                <a16:creationId xmlns:a16="http://schemas.microsoft.com/office/drawing/2014/main" id="{C6E5A16E-3F42-4E5A-B4D8-9C4E6C9D0D1A}"/>
              </a:ext>
            </a:extLst>
          </p:cNvPr>
          <p:cNvPicPr>
            <a:picLocks noChangeAspect="1"/>
          </p:cNvPicPr>
          <p:nvPr/>
        </p:nvPicPr>
        <p:blipFill>
          <a:blip r:embed="rId5"/>
          <a:stretch>
            <a:fillRect/>
          </a:stretch>
        </p:blipFill>
        <p:spPr>
          <a:xfrm>
            <a:off x="8072455" y="1694746"/>
            <a:ext cx="3949011" cy="369332"/>
          </a:xfrm>
          <a:prstGeom prst="rect">
            <a:avLst/>
          </a:prstGeom>
        </p:spPr>
      </p:pic>
      <p:pic>
        <p:nvPicPr>
          <p:cNvPr id="8" name="图片 7">
            <a:extLst>
              <a:ext uri="{FF2B5EF4-FFF2-40B4-BE49-F238E27FC236}">
                <a16:creationId xmlns:a16="http://schemas.microsoft.com/office/drawing/2014/main" id="{4D2294E7-4497-468F-B938-EFD48A29F0FC}"/>
              </a:ext>
            </a:extLst>
          </p:cNvPr>
          <p:cNvPicPr>
            <a:picLocks noChangeAspect="1"/>
          </p:cNvPicPr>
          <p:nvPr/>
        </p:nvPicPr>
        <p:blipFill>
          <a:blip r:embed="rId6"/>
          <a:stretch>
            <a:fillRect/>
          </a:stretch>
        </p:blipFill>
        <p:spPr>
          <a:xfrm>
            <a:off x="8072455" y="2167212"/>
            <a:ext cx="3815212" cy="676275"/>
          </a:xfrm>
          <a:prstGeom prst="rect">
            <a:avLst/>
          </a:prstGeom>
        </p:spPr>
      </p:pic>
      <p:pic>
        <p:nvPicPr>
          <p:cNvPr id="11" name="图片 10">
            <a:extLst>
              <a:ext uri="{FF2B5EF4-FFF2-40B4-BE49-F238E27FC236}">
                <a16:creationId xmlns:a16="http://schemas.microsoft.com/office/drawing/2014/main" id="{A53ABB0E-EE1A-4C50-9971-1201590B271E}"/>
              </a:ext>
            </a:extLst>
          </p:cNvPr>
          <p:cNvPicPr>
            <a:picLocks noChangeAspect="1"/>
          </p:cNvPicPr>
          <p:nvPr/>
        </p:nvPicPr>
        <p:blipFill>
          <a:blip r:embed="rId7"/>
          <a:stretch>
            <a:fillRect/>
          </a:stretch>
        </p:blipFill>
        <p:spPr>
          <a:xfrm>
            <a:off x="8214608" y="5352863"/>
            <a:ext cx="3286125" cy="390525"/>
          </a:xfrm>
          <a:prstGeom prst="rect">
            <a:avLst/>
          </a:prstGeom>
        </p:spPr>
      </p:pic>
      <p:pic>
        <p:nvPicPr>
          <p:cNvPr id="13" name="图片 12">
            <a:extLst>
              <a:ext uri="{FF2B5EF4-FFF2-40B4-BE49-F238E27FC236}">
                <a16:creationId xmlns:a16="http://schemas.microsoft.com/office/drawing/2014/main" id="{6C14E45F-0937-41D5-8665-9D46BA000589}"/>
              </a:ext>
            </a:extLst>
          </p:cNvPr>
          <p:cNvPicPr>
            <a:picLocks noChangeAspect="1"/>
          </p:cNvPicPr>
          <p:nvPr/>
        </p:nvPicPr>
        <p:blipFill>
          <a:blip r:embed="rId8"/>
          <a:stretch>
            <a:fillRect/>
          </a:stretch>
        </p:blipFill>
        <p:spPr>
          <a:xfrm>
            <a:off x="8222923" y="3907634"/>
            <a:ext cx="2600075" cy="208006"/>
          </a:xfrm>
          <a:prstGeom prst="rect">
            <a:avLst/>
          </a:prstGeom>
        </p:spPr>
      </p:pic>
      <p:pic>
        <p:nvPicPr>
          <p:cNvPr id="14" name="图片 13">
            <a:extLst>
              <a:ext uri="{FF2B5EF4-FFF2-40B4-BE49-F238E27FC236}">
                <a16:creationId xmlns:a16="http://schemas.microsoft.com/office/drawing/2014/main" id="{C5EF2EED-4494-4F0B-891D-19FFC339B475}"/>
              </a:ext>
            </a:extLst>
          </p:cNvPr>
          <p:cNvPicPr>
            <a:picLocks noChangeAspect="1"/>
          </p:cNvPicPr>
          <p:nvPr/>
        </p:nvPicPr>
        <p:blipFill>
          <a:blip r:embed="rId9"/>
          <a:stretch>
            <a:fillRect/>
          </a:stretch>
        </p:blipFill>
        <p:spPr>
          <a:xfrm>
            <a:off x="8222923" y="4197969"/>
            <a:ext cx="3025299" cy="198380"/>
          </a:xfrm>
          <a:prstGeom prst="rect">
            <a:avLst/>
          </a:prstGeom>
        </p:spPr>
      </p:pic>
      <p:pic>
        <p:nvPicPr>
          <p:cNvPr id="15" name="图片 14">
            <a:extLst>
              <a:ext uri="{FF2B5EF4-FFF2-40B4-BE49-F238E27FC236}">
                <a16:creationId xmlns:a16="http://schemas.microsoft.com/office/drawing/2014/main" id="{B83B373A-AF96-418C-BD24-4F5CC1C6AA09}"/>
              </a:ext>
            </a:extLst>
          </p:cNvPr>
          <p:cNvPicPr>
            <a:picLocks noChangeAspect="1"/>
          </p:cNvPicPr>
          <p:nvPr/>
        </p:nvPicPr>
        <p:blipFill>
          <a:blip r:embed="rId10"/>
          <a:stretch>
            <a:fillRect/>
          </a:stretch>
        </p:blipFill>
        <p:spPr>
          <a:xfrm>
            <a:off x="8222924" y="4457253"/>
            <a:ext cx="2531046" cy="222672"/>
          </a:xfrm>
          <a:prstGeom prst="rect">
            <a:avLst/>
          </a:prstGeom>
        </p:spPr>
      </p:pic>
      <p:pic>
        <p:nvPicPr>
          <p:cNvPr id="23" name="图片 22">
            <a:extLst>
              <a:ext uri="{FF2B5EF4-FFF2-40B4-BE49-F238E27FC236}">
                <a16:creationId xmlns:a16="http://schemas.microsoft.com/office/drawing/2014/main" id="{EAB369B2-316D-4E08-8F3F-4AE365B4ADE6}"/>
              </a:ext>
            </a:extLst>
          </p:cNvPr>
          <p:cNvPicPr>
            <a:picLocks noChangeAspect="1"/>
          </p:cNvPicPr>
          <p:nvPr/>
        </p:nvPicPr>
        <p:blipFill>
          <a:blip r:embed="rId11"/>
          <a:stretch>
            <a:fillRect/>
          </a:stretch>
        </p:blipFill>
        <p:spPr>
          <a:xfrm>
            <a:off x="8222923" y="4901647"/>
            <a:ext cx="2818168" cy="229493"/>
          </a:xfrm>
          <a:prstGeom prst="rect">
            <a:avLst/>
          </a:prstGeom>
        </p:spPr>
      </p:pic>
      <p:pic>
        <p:nvPicPr>
          <p:cNvPr id="25" name="图片 24">
            <a:extLst>
              <a:ext uri="{FF2B5EF4-FFF2-40B4-BE49-F238E27FC236}">
                <a16:creationId xmlns:a16="http://schemas.microsoft.com/office/drawing/2014/main" id="{8A37865D-20DA-4804-AA71-F1C348F9DF24}"/>
              </a:ext>
            </a:extLst>
          </p:cNvPr>
          <p:cNvPicPr>
            <a:picLocks noChangeAspect="1"/>
          </p:cNvPicPr>
          <p:nvPr/>
        </p:nvPicPr>
        <p:blipFill>
          <a:blip r:embed="rId12"/>
          <a:stretch>
            <a:fillRect/>
          </a:stretch>
        </p:blipFill>
        <p:spPr>
          <a:xfrm>
            <a:off x="8122686" y="6020237"/>
            <a:ext cx="3463300" cy="364091"/>
          </a:xfrm>
          <a:prstGeom prst="rect">
            <a:avLst/>
          </a:prstGeom>
        </p:spPr>
      </p:pic>
    </p:spTree>
    <p:extLst>
      <p:ext uri="{BB962C8B-B14F-4D97-AF65-F5344CB8AC3E}">
        <p14:creationId xmlns:p14="http://schemas.microsoft.com/office/powerpoint/2010/main" val="325976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latin typeface="Times New Roman" panose="02020603050405020304" pitchFamily="18" charset="0"/>
              </a:rPr>
              <a:t>Method</a:t>
            </a:r>
            <a:endParaRPr lang="zh-CN" altLang="en-US" sz="4000" dirty="0"/>
          </a:p>
        </p:txBody>
      </p:sp>
      <p:pic>
        <p:nvPicPr>
          <p:cNvPr id="6" name="图片 5">
            <a:extLst>
              <a:ext uri="{FF2B5EF4-FFF2-40B4-BE49-F238E27FC236}">
                <a16:creationId xmlns:a16="http://schemas.microsoft.com/office/drawing/2014/main" id="{48486DD7-B0C7-419D-8B25-87E143BBA26C}"/>
              </a:ext>
            </a:extLst>
          </p:cNvPr>
          <p:cNvPicPr>
            <a:picLocks noChangeAspect="1"/>
          </p:cNvPicPr>
          <p:nvPr/>
        </p:nvPicPr>
        <p:blipFill>
          <a:blip r:embed="rId3"/>
          <a:stretch>
            <a:fillRect/>
          </a:stretch>
        </p:blipFill>
        <p:spPr>
          <a:xfrm>
            <a:off x="8271475" y="925579"/>
            <a:ext cx="3664494" cy="5670605"/>
          </a:xfrm>
          <a:prstGeom prst="rect">
            <a:avLst/>
          </a:prstGeom>
        </p:spPr>
      </p:pic>
      <p:pic>
        <p:nvPicPr>
          <p:cNvPr id="11" name="图片 10">
            <a:extLst>
              <a:ext uri="{FF2B5EF4-FFF2-40B4-BE49-F238E27FC236}">
                <a16:creationId xmlns:a16="http://schemas.microsoft.com/office/drawing/2014/main" id="{9F904BD5-FDB8-4304-8F83-5F5BF475390C}"/>
              </a:ext>
            </a:extLst>
          </p:cNvPr>
          <p:cNvPicPr>
            <a:picLocks noChangeAspect="1"/>
          </p:cNvPicPr>
          <p:nvPr/>
        </p:nvPicPr>
        <p:blipFill>
          <a:blip r:embed="rId4"/>
          <a:stretch>
            <a:fillRect/>
          </a:stretch>
        </p:blipFill>
        <p:spPr>
          <a:xfrm>
            <a:off x="90951" y="1385424"/>
            <a:ext cx="3447694" cy="4648770"/>
          </a:xfrm>
          <a:prstGeom prst="rect">
            <a:avLst/>
          </a:prstGeom>
        </p:spPr>
      </p:pic>
      <p:pic>
        <p:nvPicPr>
          <p:cNvPr id="13" name="图片 12">
            <a:extLst>
              <a:ext uri="{FF2B5EF4-FFF2-40B4-BE49-F238E27FC236}">
                <a16:creationId xmlns:a16="http://schemas.microsoft.com/office/drawing/2014/main" id="{8C05781A-5946-4AE0-9569-61232BA3853D}"/>
              </a:ext>
            </a:extLst>
          </p:cNvPr>
          <p:cNvPicPr>
            <a:picLocks noChangeAspect="1"/>
          </p:cNvPicPr>
          <p:nvPr/>
        </p:nvPicPr>
        <p:blipFill>
          <a:blip r:embed="rId5"/>
          <a:stretch>
            <a:fillRect/>
          </a:stretch>
        </p:blipFill>
        <p:spPr>
          <a:xfrm>
            <a:off x="4217132" y="1882775"/>
            <a:ext cx="3350413" cy="313348"/>
          </a:xfrm>
          <a:prstGeom prst="rect">
            <a:avLst/>
          </a:prstGeom>
        </p:spPr>
      </p:pic>
      <p:pic>
        <p:nvPicPr>
          <p:cNvPr id="15" name="图片 14">
            <a:extLst>
              <a:ext uri="{FF2B5EF4-FFF2-40B4-BE49-F238E27FC236}">
                <a16:creationId xmlns:a16="http://schemas.microsoft.com/office/drawing/2014/main" id="{B7C32858-8831-4B60-821F-3A3C0DE6B2CF}"/>
              </a:ext>
            </a:extLst>
          </p:cNvPr>
          <p:cNvPicPr>
            <a:picLocks noChangeAspect="1"/>
          </p:cNvPicPr>
          <p:nvPr/>
        </p:nvPicPr>
        <p:blipFill>
          <a:blip r:embed="rId6"/>
          <a:stretch>
            <a:fillRect/>
          </a:stretch>
        </p:blipFill>
        <p:spPr>
          <a:xfrm>
            <a:off x="4173945" y="2266614"/>
            <a:ext cx="3815212" cy="676275"/>
          </a:xfrm>
          <a:prstGeom prst="rect">
            <a:avLst/>
          </a:prstGeom>
        </p:spPr>
      </p:pic>
      <p:pic>
        <p:nvPicPr>
          <p:cNvPr id="23" name="图片 22">
            <a:extLst>
              <a:ext uri="{FF2B5EF4-FFF2-40B4-BE49-F238E27FC236}">
                <a16:creationId xmlns:a16="http://schemas.microsoft.com/office/drawing/2014/main" id="{C57BE313-2E80-4A05-889D-F872E9B09574}"/>
              </a:ext>
            </a:extLst>
          </p:cNvPr>
          <p:cNvPicPr>
            <a:picLocks noChangeAspect="1"/>
          </p:cNvPicPr>
          <p:nvPr/>
        </p:nvPicPr>
        <p:blipFill>
          <a:blip r:embed="rId7"/>
          <a:stretch>
            <a:fillRect/>
          </a:stretch>
        </p:blipFill>
        <p:spPr>
          <a:xfrm>
            <a:off x="4310062" y="3419474"/>
            <a:ext cx="2690813" cy="215265"/>
          </a:xfrm>
          <a:prstGeom prst="rect">
            <a:avLst/>
          </a:prstGeom>
        </p:spPr>
      </p:pic>
      <p:pic>
        <p:nvPicPr>
          <p:cNvPr id="25" name="图片 24">
            <a:extLst>
              <a:ext uri="{FF2B5EF4-FFF2-40B4-BE49-F238E27FC236}">
                <a16:creationId xmlns:a16="http://schemas.microsoft.com/office/drawing/2014/main" id="{40040AA0-F45C-4A1D-BB50-11704CFCD082}"/>
              </a:ext>
            </a:extLst>
          </p:cNvPr>
          <p:cNvPicPr>
            <a:picLocks noChangeAspect="1"/>
          </p:cNvPicPr>
          <p:nvPr/>
        </p:nvPicPr>
        <p:blipFill>
          <a:blip r:embed="rId8"/>
          <a:stretch>
            <a:fillRect/>
          </a:stretch>
        </p:blipFill>
        <p:spPr>
          <a:xfrm>
            <a:off x="4310062" y="3709809"/>
            <a:ext cx="3130877" cy="205303"/>
          </a:xfrm>
          <a:prstGeom prst="rect">
            <a:avLst/>
          </a:prstGeom>
        </p:spPr>
      </p:pic>
      <p:pic>
        <p:nvPicPr>
          <p:cNvPr id="27" name="图片 26">
            <a:extLst>
              <a:ext uri="{FF2B5EF4-FFF2-40B4-BE49-F238E27FC236}">
                <a16:creationId xmlns:a16="http://schemas.microsoft.com/office/drawing/2014/main" id="{B04F096F-E859-4271-9FB7-DC6E7F6D3E33}"/>
              </a:ext>
            </a:extLst>
          </p:cNvPr>
          <p:cNvPicPr>
            <a:picLocks noChangeAspect="1"/>
          </p:cNvPicPr>
          <p:nvPr/>
        </p:nvPicPr>
        <p:blipFill>
          <a:blip r:embed="rId9"/>
          <a:stretch>
            <a:fillRect/>
          </a:stretch>
        </p:blipFill>
        <p:spPr>
          <a:xfrm>
            <a:off x="4310062" y="3969093"/>
            <a:ext cx="2619375" cy="230443"/>
          </a:xfrm>
          <a:prstGeom prst="rect">
            <a:avLst/>
          </a:prstGeom>
        </p:spPr>
      </p:pic>
      <mc:AlternateContent xmlns:mc="http://schemas.openxmlformats.org/markup-compatibility/2006">
        <mc:Choice xmlns:p14="http://schemas.microsoft.com/office/powerpoint/2010/main" Requires="p14">
          <p:contentPart p14:bwMode="auto" r:id="rId10">
            <p14:nvContentPartPr>
              <p14:cNvPr id="28" name="墨迹 27">
                <a:extLst>
                  <a:ext uri="{FF2B5EF4-FFF2-40B4-BE49-F238E27FC236}">
                    <a16:creationId xmlns:a16="http://schemas.microsoft.com/office/drawing/2014/main" id="{A837FF3A-3775-403F-A84D-FEFD0E698762}"/>
                  </a:ext>
                </a:extLst>
              </p14:cNvPr>
              <p14:cNvContentPartPr/>
              <p14:nvPr/>
            </p14:nvContentPartPr>
            <p14:xfrm>
              <a:off x="0" y="3626280"/>
              <a:ext cx="11574000" cy="1739880"/>
            </p14:xfrm>
          </p:contentPart>
        </mc:Choice>
        <mc:Fallback>
          <p:pic>
            <p:nvPicPr>
              <p:cNvPr id="28" name="墨迹 27">
                <a:extLst>
                  <a:ext uri="{FF2B5EF4-FFF2-40B4-BE49-F238E27FC236}">
                    <a16:creationId xmlns:a16="http://schemas.microsoft.com/office/drawing/2014/main" id="{A837FF3A-3775-403F-A84D-FEFD0E698762}"/>
                  </a:ext>
                </a:extLst>
              </p:cNvPr>
              <p:cNvPicPr/>
              <p:nvPr/>
            </p:nvPicPr>
            <p:blipFill>
              <a:blip r:embed="rId11"/>
              <a:stretch>
                <a:fillRect/>
              </a:stretch>
            </p:blipFill>
            <p:spPr>
              <a:xfrm>
                <a:off x="-9360" y="3616920"/>
                <a:ext cx="11592720" cy="1758600"/>
              </a:xfrm>
              <a:prstGeom prst="rect">
                <a:avLst/>
              </a:prstGeom>
            </p:spPr>
          </p:pic>
        </mc:Fallback>
      </mc:AlternateContent>
    </p:spTree>
    <p:extLst>
      <p:ext uri="{BB962C8B-B14F-4D97-AF65-F5344CB8AC3E}">
        <p14:creationId xmlns:p14="http://schemas.microsoft.com/office/powerpoint/2010/main" val="3287536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20872</TotalTime>
  <Words>399</Words>
  <Application>Microsoft Office PowerPoint</Application>
  <PresentationFormat>宽屏</PresentationFormat>
  <Paragraphs>71</Paragraphs>
  <Slides>17</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等线</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Introduction</vt:lpstr>
      <vt:lpstr>Method</vt:lpstr>
      <vt:lpstr>Method</vt:lpstr>
      <vt:lpstr>Method</vt:lpstr>
      <vt:lpstr>Method</vt:lpstr>
      <vt:lpstr>Method</vt:lpstr>
      <vt:lpstr>Method</vt:lpstr>
      <vt:lpstr>Method</vt:lpstr>
      <vt:lpstr>Experiments</vt:lpstr>
      <vt:lpstr>Experiments</vt:lpstr>
      <vt:lpstr>Experiments</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wxs</cp:lastModifiedBy>
  <cp:revision>1949</cp:revision>
  <dcterms:created xsi:type="dcterms:W3CDTF">2017-04-22T07:59:00Z</dcterms:created>
  <dcterms:modified xsi:type="dcterms:W3CDTF">2021-06-08T12:39:32Z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